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8" r:id="rId10"/>
  </p:sldMasterIdLst>
  <p:notesMasterIdLst>
    <p:notesMasterId r:id="rId24"/>
  </p:notesMasterIdLst>
  <p:handoutMasterIdLst>
    <p:handoutMasterId r:id="rId25"/>
  </p:handoutMasterIdLst>
  <p:sldIdLst>
    <p:sldId id="474" r:id="rId11"/>
    <p:sldId id="531" r:id="rId12"/>
    <p:sldId id="282" r:id="rId13"/>
    <p:sldId id="276" r:id="rId14"/>
    <p:sldId id="5767" r:id="rId15"/>
    <p:sldId id="5772" r:id="rId16"/>
    <p:sldId id="268" r:id="rId17"/>
    <p:sldId id="272" r:id="rId18"/>
    <p:sldId id="281" r:id="rId19"/>
    <p:sldId id="286" r:id="rId20"/>
    <p:sldId id="287" r:id="rId21"/>
    <p:sldId id="284" r:id="rId22"/>
    <p:sldId id="274" r:id="rId23"/>
  </p:sldIdLst>
  <p:sldSz cx="9144000" cy="5143500" type="screen16x9"/>
  <p:notesSz cx="6858000" cy="21621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ny, Lisa Rachel" initials="DLR" lastIdx="165" clrIdx="0">
    <p:extLst>
      <p:ext uri="{19B8F6BF-5375-455C-9EA6-DF929625EA0E}">
        <p15:presenceInfo xmlns:p15="http://schemas.microsoft.com/office/powerpoint/2012/main" userId="S-1-5-21-1957994488-261478967-682003330-319931" providerId="AD"/>
      </p:ext>
    </p:extLst>
  </p:cmAuthor>
  <p:cmAuthor id="2" name="Travaglini, Maryann" initials="TM" lastIdx="21" clrIdx="1">
    <p:extLst>
      <p:ext uri="{19B8F6BF-5375-455C-9EA6-DF929625EA0E}">
        <p15:presenceInfo xmlns:p15="http://schemas.microsoft.com/office/powerpoint/2012/main" userId="S-1-5-21-1957994488-261478967-682003330-36047" providerId="AD"/>
      </p:ext>
    </p:extLst>
  </p:cmAuthor>
  <p:cmAuthor id="3" name="Price, Keren" initials="PK" lastIdx="78" clrIdx="2">
    <p:extLst>
      <p:ext uri="{19B8F6BF-5375-455C-9EA6-DF929625EA0E}">
        <p15:presenceInfo xmlns:p15="http://schemas.microsoft.com/office/powerpoint/2012/main" userId="S::kprice02@amgen.com::fb2cdfa0-f821-495e-876e-ea037bf3d7f5" providerId="AD"/>
      </p:ext>
    </p:extLst>
  </p:cmAuthor>
  <p:cmAuthor id="4" name="Hohaia, Lee" initials="HL" lastIdx="62" clrIdx="3">
    <p:extLst>
      <p:ext uri="{19B8F6BF-5375-455C-9EA6-DF929625EA0E}">
        <p15:presenceInfo xmlns:p15="http://schemas.microsoft.com/office/powerpoint/2012/main" userId="S-1-5-21-1957994488-261478967-682003330-75850" providerId="AD"/>
      </p:ext>
    </p:extLst>
  </p:cmAuthor>
  <p:cmAuthor id="5" name="Shehayeb, Maya" initials="SM" lastIdx="21" clrIdx="4">
    <p:extLst>
      <p:ext uri="{19B8F6BF-5375-455C-9EA6-DF929625EA0E}">
        <p15:presenceInfo xmlns:p15="http://schemas.microsoft.com/office/powerpoint/2012/main" userId="S::mshehaye@amgen.com::fa8d68d9-8c0f-46f7-a180-36dd7485ca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680"/>
    <a:srgbClr val="C3E3DF"/>
    <a:srgbClr val="C3E3E9"/>
    <a:srgbClr val="A6D6D0"/>
    <a:srgbClr val="E1F1EF"/>
    <a:srgbClr val="6BBBB1"/>
    <a:srgbClr val="FFFFFF"/>
    <a:srgbClr val="E1EFF1"/>
    <a:srgbClr val="FF3399"/>
    <a:srgbClr val="4597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B4F798-CDF2-48C6-B386-20A950C59A69}" v="1" dt="2022-08-10T13:55:48.89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71" autoAdjust="0"/>
    <p:restoredTop sz="93792" autoAdjust="0"/>
  </p:normalViewPr>
  <p:slideViewPr>
    <p:cSldViewPr snapToGrid="0">
      <p:cViewPr varScale="1">
        <p:scale>
          <a:sx n="104" d="100"/>
          <a:sy n="104" d="100"/>
        </p:scale>
        <p:origin x="440" y="4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255" d="100"/>
          <a:sy n="255" d="100"/>
        </p:scale>
        <p:origin x="222" y="-75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customXml" Target="../customXml/item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1.xml"/><Relationship Id="rId19" Type="http://schemas.openxmlformats.org/officeDocument/2006/relationships/slide" Target="slides/slide9.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essl, Ines" userId="902068fa-c8f0-4501-8bc2-d83581121c18" providerId="ADAL" clId="{9BB4F798-CDF2-48C6-B386-20A950C59A69}"/>
    <pc:docChg chg="addSld delSld modSld">
      <pc:chgData name="Foessl, Ines" userId="902068fa-c8f0-4501-8bc2-d83581121c18" providerId="ADAL" clId="{9BB4F798-CDF2-48C6-B386-20A950C59A69}" dt="2022-08-10T13:55:52.163" v="1" actId="2696"/>
      <pc:docMkLst>
        <pc:docMk/>
      </pc:docMkLst>
      <pc:sldChg chg="add">
        <pc:chgData name="Foessl, Ines" userId="902068fa-c8f0-4501-8bc2-d83581121c18" providerId="ADAL" clId="{9BB4F798-CDF2-48C6-B386-20A950C59A69}" dt="2022-08-10T13:55:48.883" v="0"/>
        <pc:sldMkLst>
          <pc:docMk/>
          <pc:sldMk cId="3600719146" sldId="531"/>
        </pc:sldMkLst>
      </pc:sldChg>
      <pc:sldChg chg="del">
        <pc:chgData name="Foessl, Ines" userId="902068fa-c8f0-4501-8bc2-d83581121c18" providerId="ADAL" clId="{9BB4F798-CDF2-48C6-B386-20A950C59A69}" dt="2022-08-10T13:55:52.163" v="1" actId="2696"/>
        <pc:sldMkLst>
          <pc:docMk/>
          <pc:sldMk cId="195306202" sldId="48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1079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107950"/>
          </a:xfrm>
          <a:prstGeom prst="rect">
            <a:avLst/>
          </a:prstGeom>
        </p:spPr>
        <p:txBody>
          <a:bodyPr vert="horz" lIns="91440" tIns="45720" rIns="91440" bIns="45720" rtlCol="0"/>
          <a:lstStyle>
            <a:lvl1pPr algn="r">
              <a:defRPr sz="1200"/>
            </a:lvl1pPr>
          </a:lstStyle>
          <a:p>
            <a:fld id="{D72871D1-D498-4A07-A6FA-8FB0E0BCDFBE}" type="datetimeFigureOut">
              <a:rPr lang="en-US" smtClean="0"/>
              <a:t>8/10/2022</a:t>
            </a:fld>
            <a:endParaRPr lang="en-US" dirty="0"/>
          </a:p>
        </p:txBody>
      </p:sp>
      <p:sp>
        <p:nvSpPr>
          <p:cNvPr id="4" name="Footer Placeholder 3"/>
          <p:cNvSpPr>
            <a:spLocks noGrp="1"/>
          </p:cNvSpPr>
          <p:nvPr>
            <p:ph type="ftr" sz="quarter" idx="2"/>
          </p:nvPr>
        </p:nvSpPr>
        <p:spPr>
          <a:xfrm>
            <a:off x="0" y="2054225"/>
            <a:ext cx="2971800" cy="1079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2054225"/>
            <a:ext cx="2971800" cy="107950"/>
          </a:xfrm>
          <a:prstGeom prst="rect">
            <a:avLst/>
          </a:prstGeom>
        </p:spPr>
        <p:txBody>
          <a:bodyPr vert="horz" lIns="91440" tIns="45720" rIns="91440" bIns="45720" rtlCol="0" anchor="b"/>
          <a:lstStyle>
            <a:lvl1pPr algn="r">
              <a:defRPr sz="1200"/>
            </a:lvl1pPr>
          </a:lstStyle>
          <a:p>
            <a:fld id="{123B871D-3537-464B-8898-2E362DF07D0D}" type="slidenum">
              <a:rPr lang="en-US" smtClean="0"/>
              <a:t>‹#›</a:t>
            </a:fld>
            <a:endParaRPr lang="en-US" dirty="0"/>
          </a:p>
        </p:txBody>
      </p:sp>
    </p:spTree>
    <p:extLst>
      <p:ext uri="{BB962C8B-B14F-4D97-AF65-F5344CB8AC3E}">
        <p14:creationId xmlns:p14="http://schemas.microsoft.com/office/powerpoint/2010/main" val="4076998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Notes Placeholder 2"/>
          <p:cNvSpPr>
            <a:spLocks noGrp="1"/>
          </p:cNvSpPr>
          <p:nvPr>
            <p:ph type="body" sz="quarter" idx="3"/>
          </p:nvPr>
        </p:nvSpPr>
        <p:spPr>
          <a:xfrm>
            <a:off x="685800" y="1039813"/>
            <a:ext cx="5486400" cy="852487"/>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Image Placeholder 3"/>
          <p:cNvSpPr>
            <a:spLocks noGrp="1" noRot="1" noChangeAspect="1"/>
          </p:cNvSpPr>
          <p:nvPr>
            <p:ph type="sldImg" idx="2"/>
          </p:nvPr>
        </p:nvSpPr>
        <p:spPr>
          <a:xfrm>
            <a:off x="2779713" y="269875"/>
            <a:ext cx="3088350" cy="1736725"/>
          </a:xfrm>
          <a:prstGeom prst="rect">
            <a:avLst/>
          </a:prstGeom>
          <a:noFill/>
          <a:ln w="12700">
            <a:solidFill>
              <a:prstClr val="black"/>
            </a:solidFill>
          </a:ln>
        </p:spPr>
        <p:txBody>
          <a:bodyPr vert="horz" lIns="91440" tIns="45720" rIns="91440" bIns="45720" rtlCol="0" anchor="ctr"/>
          <a:lstStyle/>
          <a:p>
            <a:endParaRPr lang="en-US" dirty="0"/>
          </a:p>
        </p:txBody>
      </p:sp>
    </p:spTree>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228600" latinLnBrk="0">
      <a:defRPr>
        <a:latin typeface="+mn-lt"/>
        <a:ea typeface="+mn-ea"/>
        <a:cs typeface="+mn-cs"/>
        <a:sym typeface="Helvetica Neue"/>
      </a:defRPr>
    </a:lvl2pPr>
    <a:lvl3pPr indent="457200" latinLnBrk="0">
      <a:defRPr>
        <a:latin typeface="+mn-lt"/>
        <a:ea typeface="+mn-ea"/>
        <a:cs typeface="+mn-cs"/>
        <a:sym typeface="Helvetica Neue"/>
      </a:defRPr>
    </a:lvl3pPr>
    <a:lvl4pPr indent="685800" latinLnBrk="0">
      <a:defRPr>
        <a:latin typeface="+mn-lt"/>
        <a:ea typeface="+mn-ea"/>
        <a:cs typeface="+mn-cs"/>
        <a:sym typeface="Helvetica Neue"/>
      </a:defRPr>
    </a:lvl4pPr>
    <a:lvl5pPr indent="914400" latinLnBrk="0">
      <a:defRPr>
        <a:latin typeface="+mn-lt"/>
        <a:ea typeface="+mn-ea"/>
        <a:cs typeface="+mn-cs"/>
        <a:sym typeface="Helvetica Neue"/>
      </a:defRPr>
    </a:lvl5pPr>
    <a:lvl6pPr indent="1143000" latinLnBrk="0">
      <a:defRPr>
        <a:latin typeface="+mn-lt"/>
        <a:ea typeface="+mn-ea"/>
        <a:cs typeface="+mn-cs"/>
        <a:sym typeface="Helvetica Neue"/>
      </a:defRPr>
    </a:lvl6pPr>
    <a:lvl7pPr indent="1371600" latinLnBrk="0">
      <a:defRPr>
        <a:latin typeface="+mn-lt"/>
        <a:ea typeface="+mn-ea"/>
        <a:cs typeface="+mn-cs"/>
        <a:sym typeface="Helvetica Neue"/>
      </a:defRPr>
    </a:lvl7pPr>
    <a:lvl8pPr indent="1600200" latinLnBrk="0">
      <a:defRPr>
        <a:latin typeface="+mn-lt"/>
        <a:ea typeface="+mn-ea"/>
        <a:cs typeface="+mn-cs"/>
        <a:sym typeface="Helvetica Neue"/>
      </a:defRPr>
    </a:lvl8pPr>
    <a:lvl9pPr indent="1828800" latinLnBrk="0">
      <a:defRPr>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4E3ED433-6743-4B19-AAD2-DBA8E69A2F56}"/>
              </a:ext>
            </a:extLst>
          </p:cNvPr>
          <p:cNvSpPr>
            <a:spLocks noGrp="1" noRot="1" noChangeAspect="1"/>
          </p:cNvSpPr>
          <p:nvPr>
            <p:ph type="sldImg"/>
          </p:nvPr>
        </p:nvSpPr>
        <p:spPr>
          <a:xfrm>
            <a:off x="2779713" y="269875"/>
            <a:ext cx="3087687" cy="1736725"/>
          </a:xfrm>
        </p:spPr>
      </p:sp>
      <p:sp>
        <p:nvSpPr>
          <p:cNvPr id="5" name="Notes Placeholder 4">
            <a:extLst>
              <a:ext uri="{FF2B5EF4-FFF2-40B4-BE49-F238E27FC236}">
                <a16:creationId xmlns:a16="http://schemas.microsoft.com/office/drawing/2014/main" id="{E2980E9F-84DA-4F1A-8CF2-B4ED7AAF623A}"/>
              </a:ext>
            </a:extLst>
          </p:cNvPr>
          <p:cNvSpPr>
            <a:spLocks noGrp="1"/>
          </p:cNvSpPr>
          <p:nvPr>
            <p:ph type="body" idx="1"/>
          </p:nvPr>
        </p:nvSpPr>
        <p:spPr/>
        <p:txBody>
          <a:bodyPr/>
          <a:lstStyle/>
          <a:p>
            <a:endParaRPr lang="en-US"/>
          </a:p>
        </p:txBody>
      </p:sp>
      <p:sp>
        <p:nvSpPr>
          <p:cNvPr id="6" name="Footer Placeholder 5">
            <a:extLst>
              <a:ext uri="{FF2B5EF4-FFF2-40B4-BE49-F238E27FC236}">
                <a16:creationId xmlns:a16="http://schemas.microsoft.com/office/drawing/2014/main" id="{83DDC896-F6EF-4F52-96AB-D495FC010D84}"/>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sym typeface="Helvetica"/>
              </a:rPr>
              <a:t>©2020 Amgen Inc.  All rights reserved.</a:t>
            </a: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sym typeface="Helvetica"/>
            </a:endParaRPr>
          </a:p>
        </p:txBody>
      </p:sp>
      <p:sp>
        <p:nvSpPr>
          <p:cNvPr id="7" name="Slide Number Placeholder 6">
            <a:extLst>
              <a:ext uri="{FF2B5EF4-FFF2-40B4-BE49-F238E27FC236}">
                <a16:creationId xmlns:a16="http://schemas.microsoft.com/office/drawing/2014/main" id="{E980D24F-D110-421B-9110-963D6858B7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25CC2A-D674-468F-96B2-36712B6AA413}"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sym typeface="Helvetica"/>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sym typeface="Helvetica"/>
            </a:endParaRPr>
          </a:p>
        </p:txBody>
      </p:sp>
      <p:sp>
        <p:nvSpPr>
          <p:cNvPr id="8" name="Header Placeholder 7">
            <a:extLst>
              <a:ext uri="{FF2B5EF4-FFF2-40B4-BE49-F238E27FC236}">
                <a16:creationId xmlns:a16="http://schemas.microsoft.com/office/drawing/2014/main" id="{B54F7702-021B-45C3-AA9C-063835B9FC9C}"/>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sym typeface="Helvetica"/>
              </a:rPr>
              <a:t>CodeBreak</a:t>
            </a: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sym typeface="Helvetica"/>
              </a:rPr>
              <a:t> 100 </a:t>
            </a:r>
          </a:p>
        </p:txBody>
      </p:sp>
    </p:spTree>
    <p:extLst>
      <p:ext uri="{BB962C8B-B14F-4D97-AF65-F5344CB8AC3E}">
        <p14:creationId xmlns:p14="http://schemas.microsoft.com/office/powerpoint/2010/main" val="4165594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914400" y="4343400"/>
            <a:ext cx="5029200" cy="4114800"/>
          </a:xfrm>
          <a:prstGeom prst="rect">
            <a:avLst/>
          </a:prstGeom>
        </p:spPr>
        <p:txBody>
          <a:bodyPr/>
          <a:lstStyle/>
          <a:p>
            <a:endParaRPr lang="en-US" b="1" i="1" u="sng" dirty="0"/>
          </a:p>
        </p:txBody>
      </p:sp>
    </p:spTree>
    <p:extLst>
      <p:ext uri="{BB962C8B-B14F-4D97-AF65-F5344CB8AC3E}">
        <p14:creationId xmlns:p14="http://schemas.microsoft.com/office/powerpoint/2010/main" val="2180879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914400" y="4343400"/>
            <a:ext cx="5029200" cy="4114800"/>
          </a:xfrm>
          <a:prstGeom prst="rect">
            <a:avLst/>
          </a:prstGeom>
        </p:spPr>
        <p:txBody>
          <a:bodyPr/>
          <a:lstStyle/>
          <a:p>
            <a:endParaRPr lang="en-US" dirty="0"/>
          </a:p>
        </p:txBody>
      </p:sp>
    </p:spTree>
    <p:extLst>
      <p:ext uri="{BB962C8B-B14F-4D97-AF65-F5344CB8AC3E}">
        <p14:creationId xmlns:p14="http://schemas.microsoft.com/office/powerpoint/2010/main" val="3898824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914400" y="4343400"/>
            <a:ext cx="5029200" cy="4114800"/>
          </a:xfrm>
          <a:prstGeom prst="rect">
            <a:avLst/>
          </a:prstGeom>
        </p:spPr>
        <p:txBody>
          <a:bodyPr/>
          <a:lstStyle/>
          <a:p>
            <a:endParaRPr lang="en-US" dirty="0"/>
          </a:p>
        </p:txBody>
      </p:sp>
    </p:spTree>
    <p:extLst>
      <p:ext uri="{BB962C8B-B14F-4D97-AF65-F5344CB8AC3E}">
        <p14:creationId xmlns:p14="http://schemas.microsoft.com/office/powerpoint/2010/main" val="3029694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914400" y="4343400"/>
            <a:ext cx="5029200" cy="4114800"/>
          </a:xfrm>
          <a:prstGeom prst="rect">
            <a:avLst/>
          </a:prstGeom>
        </p:spPr>
        <p:txBody>
          <a:bodyPr/>
          <a:lstStyle/>
          <a:p>
            <a:endParaRPr lang="en-US" dirty="0"/>
          </a:p>
        </p:txBody>
      </p:sp>
    </p:spTree>
    <p:extLst>
      <p:ext uri="{BB962C8B-B14F-4D97-AF65-F5344CB8AC3E}">
        <p14:creationId xmlns:p14="http://schemas.microsoft.com/office/powerpoint/2010/main" val="736414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DDB74507-65D2-479A-A35E-CFF865AD5E4A}" type="slidenum">
              <a:rPr lang="en-US" smtClean="0"/>
              <a:t>2</a:t>
            </a:fld>
            <a:endParaRPr lang="en-US"/>
          </a:p>
        </p:txBody>
      </p:sp>
    </p:spTree>
    <p:extLst>
      <p:ext uri="{BB962C8B-B14F-4D97-AF65-F5344CB8AC3E}">
        <p14:creationId xmlns:p14="http://schemas.microsoft.com/office/powerpoint/2010/main" val="1955124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914400" y="4343400"/>
            <a:ext cx="5029200" cy="4114800"/>
          </a:xfrm>
          <a:prstGeom prst="rect">
            <a:avLst/>
          </a:prstGeom>
        </p:spPr>
        <p:txBody>
          <a:bodyPr/>
          <a:lstStyle/>
          <a:p>
            <a:endParaRPr lang="en-US" dirty="0"/>
          </a:p>
        </p:txBody>
      </p:sp>
      <p:sp>
        <p:nvSpPr>
          <p:cNvPr id="18" name="TextBox 17"/>
          <p:cNvSpPr txBox="1"/>
          <p:nvPr/>
        </p:nvSpPr>
        <p:spPr>
          <a:xfrm>
            <a:off x="7239000" y="6031468"/>
            <a:ext cx="92394"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164874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914400" y="4343400"/>
            <a:ext cx="5029200" cy="4114800"/>
          </a:xfrm>
          <a:prstGeom prst="rect">
            <a:avLst/>
          </a:prstGeom>
        </p:spPr>
        <p:txBody>
          <a:bodyPr/>
          <a:lstStyle/>
          <a:p>
            <a:endParaRPr lang="en-US" dirty="0"/>
          </a:p>
        </p:txBody>
      </p:sp>
    </p:spTree>
    <p:extLst>
      <p:ext uri="{BB962C8B-B14F-4D97-AF65-F5344CB8AC3E}">
        <p14:creationId xmlns:p14="http://schemas.microsoft.com/office/powerpoint/2010/main" val="3171388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914400" y="4343400"/>
            <a:ext cx="5029200" cy="4114800"/>
          </a:xfrm>
          <a:prstGeom prst="rect">
            <a:avLst/>
          </a:prstGeom>
        </p:spPr>
        <p:txBody>
          <a:bodyPr/>
          <a:lstStyle/>
          <a:p>
            <a:endParaRPr lang="en-US" dirty="0"/>
          </a:p>
        </p:txBody>
      </p:sp>
    </p:spTree>
    <p:extLst>
      <p:ext uri="{BB962C8B-B14F-4D97-AF65-F5344CB8AC3E}">
        <p14:creationId xmlns:p14="http://schemas.microsoft.com/office/powerpoint/2010/main" val="3127922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914400" y="4343400"/>
            <a:ext cx="5029200" cy="4114800"/>
          </a:xfrm>
          <a:prstGeom prst="rect">
            <a:avLst/>
          </a:prstGeom>
        </p:spPr>
        <p:txBody>
          <a:bodyPr/>
          <a:lstStyle/>
          <a:p>
            <a:endParaRPr lang="en-US" b="1" i="1" dirty="0">
              <a:solidFill>
                <a:srgbClr val="000000"/>
              </a:solidFill>
              <a:latin typeface="Helvetica Neue"/>
            </a:endParaRPr>
          </a:p>
        </p:txBody>
      </p:sp>
    </p:spTree>
    <p:extLst>
      <p:ext uri="{BB962C8B-B14F-4D97-AF65-F5344CB8AC3E}">
        <p14:creationId xmlns:p14="http://schemas.microsoft.com/office/powerpoint/2010/main" val="1452929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914400" y="4343400"/>
            <a:ext cx="5029200" cy="4114800"/>
          </a:xfrm>
          <a:prstGeom prst="rect">
            <a:avLst/>
          </a:prstGeom>
        </p:spPr>
        <p:txBody>
          <a:bodyPr/>
          <a:lstStyle/>
          <a:p>
            <a:endParaRPr lang="en-US" dirty="0"/>
          </a:p>
        </p:txBody>
      </p:sp>
    </p:spTree>
    <p:extLst>
      <p:ext uri="{BB962C8B-B14F-4D97-AF65-F5344CB8AC3E}">
        <p14:creationId xmlns:p14="http://schemas.microsoft.com/office/powerpoint/2010/main" val="412634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914400" y="4343400"/>
            <a:ext cx="5029200" cy="4114800"/>
          </a:xfrm>
          <a:prstGeom prst="rect">
            <a:avLst/>
          </a:prstGeom>
        </p:spPr>
        <p:txBody>
          <a:bodyPr/>
          <a:lstStyle/>
          <a:p>
            <a:endParaRPr lang="en-US" dirty="0"/>
          </a:p>
        </p:txBody>
      </p:sp>
    </p:spTree>
    <p:extLst>
      <p:ext uri="{BB962C8B-B14F-4D97-AF65-F5344CB8AC3E}">
        <p14:creationId xmlns:p14="http://schemas.microsoft.com/office/powerpoint/2010/main" val="302303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914400" y="4343400"/>
            <a:ext cx="5029200" cy="4114800"/>
          </a:xfrm>
          <a:prstGeom prst="rect">
            <a:avLst/>
          </a:prstGeom>
        </p:spPr>
        <p:txBody>
          <a:bodyPr/>
          <a:lstStyle/>
          <a:p>
            <a:endParaRPr lang="en-US" dirty="0"/>
          </a:p>
        </p:txBody>
      </p:sp>
      <p:sp>
        <p:nvSpPr>
          <p:cNvPr id="5" name="Rectangle 4"/>
          <p:cNvSpPr/>
          <p:nvPr/>
        </p:nvSpPr>
        <p:spPr>
          <a:xfrm>
            <a:off x="381000" y="390365"/>
            <a:ext cx="5236030" cy="276999"/>
          </a:xfrm>
          <a:prstGeom prst="rect">
            <a:avLst/>
          </a:prstGeom>
        </p:spPr>
        <p:txBody>
          <a:bodyPr wrap="square">
            <a:spAutoFit/>
          </a:bodyPr>
          <a:lstStyle/>
          <a:p>
            <a:r>
              <a:rPr lang="en-US" dirty="0">
                <a:solidFill>
                  <a:schemeClr val="tx1"/>
                </a:solidFill>
              </a:rPr>
              <a:t>WCLC Soto_SHP2i Combo abstract_3.11.22_Final_edited: 1-A-3|</a:t>
            </a:r>
          </a:p>
        </p:txBody>
      </p:sp>
    </p:spTree>
    <p:extLst>
      <p:ext uri="{BB962C8B-B14F-4D97-AF65-F5344CB8AC3E}">
        <p14:creationId xmlns:p14="http://schemas.microsoft.com/office/powerpoint/2010/main" val="4160458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2" y="1681164"/>
            <a:ext cx="8388424" cy="1282304"/>
          </a:xfrm>
          <a:prstGeom prst="rect">
            <a:avLst/>
          </a:prstGeom>
          <a:solidFill>
            <a:srgbClr val="1D5680"/>
          </a:solidFill>
          <a:ln w="9525" cap="flat" cmpd="sng" algn="ctr">
            <a:noFill/>
            <a:prstDash val="solid"/>
            <a:round/>
            <a:headEnd type="none" w="med" len="med"/>
            <a:tailEnd type="none" w="med" len="med"/>
          </a:ln>
          <a:effectLst/>
        </p:spPr>
        <p:txBody>
          <a:bodyPr vert="horz" wrap="square" lIns="68571" tIns="34286" rIns="68571" bIns="34286" numCol="1" rtlCol="0" anchor="ctr" anchorCtr="0" compatLnSpc="1">
            <a:prstTxWarp prst="textNoShape">
              <a:avLst/>
            </a:prstTxWarp>
            <a:noAutofit/>
          </a:bodyPr>
          <a:lstStyle/>
          <a:p>
            <a:pPr marL="0" marR="0" indent="0" algn="ctr" defTabSz="685766"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81613" name="Rectangle 13"/>
          <p:cNvSpPr>
            <a:spLocks noGrp="1" noChangeArrowheads="1"/>
          </p:cNvSpPr>
          <p:nvPr>
            <p:ph type="ctrTitle"/>
          </p:nvPr>
        </p:nvSpPr>
        <p:spPr>
          <a:xfrm>
            <a:off x="396000" y="1681164"/>
            <a:ext cx="8116888" cy="1282304"/>
          </a:xfrm>
        </p:spPr>
        <p:txBody>
          <a:bodyPr anchor="ctr"/>
          <a:lstStyle>
            <a:lvl1pPr>
              <a:spcBef>
                <a:spcPct val="20000"/>
              </a:spcBef>
              <a:defRPr sz="2100">
                <a:solidFill>
                  <a:schemeClr val="bg1"/>
                </a:solidFill>
              </a:defRPr>
            </a:lvl1pPr>
          </a:lstStyle>
          <a:p>
            <a:r>
              <a:rPr lang="en-US" dirty="0"/>
              <a:t>Click to edit Master title style</a:t>
            </a:r>
          </a:p>
        </p:txBody>
      </p:sp>
      <p:sp>
        <p:nvSpPr>
          <p:cNvPr id="281614" name="Rectangle 14"/>
          <p:cNvSpPr>
            <a:spLocks noGrp="1" noChangeArrowheads="1"/>
          </p:cNvSpPr>
          <p:nvPr>
            <p:ph type="subTitle" idx="1"/>
          </p:nvPr>
        </p:nvSpPr>
        <p:spPr>
          <a:xfrm>
            <a:off x="396000" y="3427811"/>
            <a:ext cx="8116888" cy="790575"/>
          </a:xfrm>
          <a:ln/>
        </p:spPr>
        <p:txBody>
          <a:bodyPr/>
          <a:lstStyle>
            <a:lvl1pPr marL="0" indent="0">
              <a:lnSpc>
                <a:spcPct val="115000"/>
              </a:lnSpc>
              <a:spcBef>
                <a:spcPct val="35000"/>
              </a:spcBef>
              <a:buFontTx/>
              <a:buNone/>
              <a:defRPr sz="1125">
                <a:solidFill>
                  <a:schemeClr val="tx2"/>
                </a:solidFill>
              </a:defRPr>
            </a:lvl1pPr>
          </a:lstStyle>
          <a:p>
            <a:r>
              <a:rPr lang="en-US" dirty="0"/>
              <a:t>Click to edit Master subtitle style</a:t>
            </a:r>
          </a:p>
        </p:txBody>
      </p:sp>
      <p:sp>
        <p:nvSpPr>
          <p:cNvPr id="9" name="Rectangle 8"/>
          <p:cNvSpPr>
            <a:spLocks/>
          </p:cNvSpPr>
          <p:nvPr userDrawn="1"/>
        </p:nvSpPr>
        <p:spPr bwMode="auto">
          <a:xfrm>
            <a:off x="8495928" y="1681165"/>
            <a:ext cx="648072" cy="1282303"/>
          </a:xfrm>
          <a:prstGeom prst="rect">
            <a:avLst/>
          </a:prstGeom>
          <a:solidFill>
            <a:srgbClr val="377D83">
              <a:alpha val="50000"/>
            </a:srgbClr>
          </a:solidFill>
          <a:ln w="9525" cap="flat" cmpd="sng" algn="ctr">
            <a:noFill/>
            <a:prstDash val="solid"/>
            <a:round/>
            <a:headEnd type="none" w="med" len="med"/>
            <a:tailEnd type="none" w="med" len="med"/>
          </a:ln>
          <a:effectLst/>
        </p:spPr>
        <p:txBody>
          <a:bodyPr vert="horz" wrap="square" lIns="68571" tIns="34286" rIns="68571" bIns="34286" numCol="1" rtlCol="0" anchor="ctr" anchorCtr="0" compatLnSpc="1">
            <a:prstTxWarp prst="textNoShape">
              <a:avLst/>
            </a:prstTxWarp>
            <a:noAutofit/>
          </a:bodyPr>
          <a:lstStyle/>
          <a:p>
            <a:pPr marL="0" marR="0" indent="0" algn="ctr" defTabSz="685766"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pic>
        <p:nvPicPr>
          <p:cNvPr id="6" name="Picture 5">
            <a:extLst>
              <a:ext uri="{FF2B5EF4-FFF2-40B4-BE49-F238E27FC236}">
                <a16:creationId xmlns:a16="http://schemas.microsoft.com/office/drawing/2014/main" id="{79053B5D-DFBD-4DC8-BB51-08142B6E77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47821" y="500575"/>
            <a:ext cx="2644455" cy="679118"/>
          </a:xfrm>
          <a:prstGeom prst="rect">
            <a:avLst/>
          </a:prstGeom>
        </p:spPr>
      </p:pic>
      <p:sp>
        <p:nvSpPr>
          <p:cNvPr id="8" name="Text Box 10">
            <a:extLst>
              <a:ext uri="{FF2B5EF4-FFF2-40B4-BE49-F238E27FC236}">
                <a16:creationId xmlns:a16="http://schemas.microsoft.com/office/drawing/2014/main" id="{D1DA5CFE-D004-4447-9DF4-7FE2060BC997}"/>
              </a:ext>
            </a:extLst>
          </p:cNvPr>
          <p:cNvSpPr txBox="1">
            <a:spLocks noChangeArrowheads="1"/>
          </p:cNvSpPr>
          <p:nvPr userDrawn="1"/>
        </p:nvSpPr>
        <p:spPr bwMode="auto">
          <a:xfrm>
            <a:off x="2050851" y="5012632"/>
            <a:ext cx="5092700" cy="175433"/>
          </a:xfrm>
          <a:prstGeom prst="rect">
            <a:avLst/>
          </a:prstGeom>
          <a:noFill/>
          <a:ln w="9525">
            <a:noFill/>
            <a:miter lim="800000"/>
            <a:headEnd/>
            <a:tailEnd/>
          </a:ln>
          <a:effectLst/>
        </p:spPr>
        <p:txBody>
          <a:bodyPr wrap="square">
            <a:spAutoFit/>
          </a:bodyPr>
          <a:lstStyle/>
          <a:p>
            <a:pPr algn="ctr" eaLnBrk="0" fontAlgn="base" hangingPunct="0">
              <a:lnSpc>
                <a:spcPct val="90000"/>
              </a:lnSpc>
              <a:spcBef>
                <a:spcPct val="0"/>
              </a:spcBef>
              <a:spcAft>
                <a:spcPct val="0"/>
              </a:spcAft>
            </a:pPr>
            <a:r>
              <a:rPr lang="en-US" sz="600" dirty="0">
                <a:solidFill>
                  <a:schemeClr val="tx1"/>
                </a:solidFill>
              </a:rPr>
              <a:t>© 2022 Amgen. All rights reserved. Do not copy or distribute. </a:t>
            </a:r>
          </a:p>
        </p:txBody>
      </p:sp>
      <p:sp>
        <p:nvSpPr>
          <p:cNvPr id="10" name="TextBox 9">
            <a:extLst>
              <a:ext uri="{FF2B5EF4-FFF2-40B4-BE49-F238E27FC236}">
                <a16:creationId xmlns:a16="http://schemas.microsoft.com/office/drawing/2014/main" id="{6BE2BC4B-9977-4018-BBE9-4FCD8022F97B}"/>
              </a:ext>
            </a:extLst>
          </p:cNvPr>
          <p:cNvSpPr txBox="1"/>
          <p:nvPr userDrawn="1"/>
        </p:nvSpPr>
        <p:spPr>
          <a:xfrm>
            <a:off x="0" y="4924353"/>
            <a:ext cx="457200" cy="207749"/>
          </a:xfrm>
          <a:prstGeom prst="rect">
            <a:avLst/>
          </a:prstGeom>
          <a:noFill/>
        </p:spPr>
        <p:txBody>
          <a:bodyPr wrap="square" rtlCol="0">
            <a:spAutoFit/>
          </a:bodyPr>
          <a:lstStyle/>
          <a:p>
            <a:pPr defTabSz="514325"/>
            <a:fld id="{1A043B0A-5740-4B74-8731-9730A0B481D5}" type="slidenum">
              <a:rPr lang="en-US" sz="750" smtClean="0">
                <a:solidFill>
                  <a:srgbClr val="000000"/>
                </a:solidFill>
                <a:latin typeface="Calibri" panose="020F0502020204030204" pitchFamily="34" charset="0"/>
                <a:cs typeface="Calibri" panose="020F0502020204030204" pitchFamily="34" charset="0"/>
              </a:rPr>
              <a:pPr defTabSz="514325"/>
              <a:t>‹#›</a:t>
            </a:fld>
            <a:endParaRPr lang="en-US" sz="75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608188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5056" y="10241"/>
            <a:ext cx="6813581" cy="832247"/>
          </a:xfrm>
        </p:spPr>
        <p:txBody>
          <a:bodyPr lIns="90000"/>
          <a:lstStyle>
            <a:lvl1pPr>
              <a:defRPr sz="2100"/>
            </a:lvl1pPr>
          </a:lstStyle>
          <a:p>
            <a:r>
              <a:rPr lang="en-US" dirty="0"/>
              <a:t>Click to edit Master title style</a:t>
            </a:r>
          </a:p>
        </p:txBody>
      </p:sp>
      <p:sp>
        <p:nvSpPr>
          <p:cNvPr id="3" name="Content Placeholder 2"/>
          <p:cNvSpPr>
            <a:spLocks noGrp="1"/>
          </p:cNvSpPr>
          <p:nvPr>
            <p:ph idx="1"/>
          </p:nvPr>
        </p:nvSpPr>
        <p:spPr>
          <a:xfrm>
            <a:off x="396000" y="987576"/>
            <a:ext cx="8402400" cy="3470126"/>
          </a:xfrm>
        </p:spPr>
        <p:txBody>
          <a:bodyPr/>
          <a:lstStyle>
            <a:lvl2pPr marL="471464" indent="-214303">
              <a:buFont typeface="Arial" panose="020B0604020202020204" pitchFamily="34" charset="0"/>
              <a:buChar char="•"/>
              <a:defRPr/>
            </a:lvl2pPr>
            <a:lvl3pPr marL="728627" indent="-214303">
              <a:buFont typeface="Arial" panose="020B0604020202020204" pitchFamily="34" charset="0"/>
              <a:buChar char="-"/>
              <a:defRPr/>
            </a:lvl3pPr>
            <a:lvl5pPr marL="1157230" indent="-128582">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6510802"/>
      </p:ext>
    </p:extLst>
  </p:cSld>
  <p:clrMapOvr>
    <a:masterClrMapping/>
  </p:clrMapOvr>
  <p:transition>
    <p:wipe dir="r"/>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100"/>
            </a:lvl1pPr>
          </a:lstStyle>
          <a:p>
            <a:r>
              <a:rPr lang="en-US" dirty="0"/>
              <a:t>Click to edit Master title style</a:t>
            </a:r>
          </a:p>
        </p:txBody>
      </p:sp>
    </p:spTree>
    <p:extLst>
      <p:ext uri="{BB962C8B-B14F-4D97-AF65-F5344CB8AC3E}">
        <p14:creationId xmlns:p14="http://schemas.microsoft.com/office/powerpoint/2010/main" val="302229002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07525" y="10241"/>
            <a:ext cx="6801112" cy="832247"/>
          </a:xfrm>
        </p:spPr>
        <p:txBody>
          <a:bodyPr lIns="90000"/>
          <a:lstStyle>
            <a:lvl1pPr>
              <a:defRPr sz="2100"/>
            </a:lvl1pPr>
          </a:lstStyle>
          <a:p>
            <a:r>
              <a:rPr lang="en-US" dirty="0"/>
              <a:t>Click to edit Master title style</a:t>
            </a:r>
          </a:p>
        </p:txBody>
      </p:sp>
      <p:sp>
        <p:nvSpPr>
          <p:cNvPr id="3" name="Content Placeholder 2"/>
          <p:cNvSpPr>
            <a:spLocks noGrp="1"/>
          </p:cNvSpPr>
          <p:nvPr>
            <p:ph idx="1"/>
          </p:nvPr>
        </p:nvSpPr>
        <p:spPr>
          <a:xfrm>
            <a:off x="396000" y="987577"/>
            <a:ext cx="8424150" cy="3470126"/>
          </a:xfrm>
        </p:spPr>
        <p:txBody>
          <a:bodyPr/>
          <a:lstStyle>
            <a:lvl2pPr marL="471464" indent="-214302">
              <a:buFont typeface="Arial" panose="020B0604020202020204" pitchFamily="34" charset="0"/>
              <a:buChar char="•"/>
              <a:defRPr sz="1200"/>
            </a:lvl2pPr>
            <a:lvl3pPr marL="728627" indent="-214302">
              <a:buFont typeface="Arial" panose="020B0604020202020204" pitchFamily="34" charset="0"/>
              <a:buChar char="-"/>
              <a:defRPr sz="1050"/>
            </a:lvl3pPr>
            <a:lvl4pPr>
              <a:defRPr sz="900"/>
            </a:lvl4pPr>
            <a:lvl5pPr marL="1157230" indent="-128582">
              <a:buFont typeface="Courier New" panose="02070309020205020404" pitchFamily="49" charset="0"/>
              <a:buChar char="o"/>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6">
            <a:extLst>
              <a:ext uri="{FF2B5EF4-FFF2-40B4-BE49-F238E27FC236}">
                <a16:creationId xmlns:a16="http://schemas.microsoft.com/office/drawing/2014/main" id="{35C92DD1-145E-4371-A67D-7751A3313482}"/>
              </a:ext>
            </a:extLst>
          </p:cNvPr>
          <p:cNvSpPr>
            <a:spLocks noGrp="1"/>
          </p:cNvSpPr>
          <p:nvPr>
            <p:ph type="body" sz="quarter" idx="10" hasCustomPrompt="1"/>
          </p:nvPr>
        </p:nvSpPr>
        <p:spPr>
          <a:xfrm>
            <a:off x="396000" y="4613028"/>
            <a:ext cx="7662150" cy="178895"/>
          </a:xfrm>
        </p:spPr>
        <p:txBody>
          <a:bodyPr wrap="square" anchor="b" anchorCtr="0">
            <a:noAutofit/>
          </a:bodyPr>
          <a:lstStyle>
            <a:lvl1pPr marL="0" indent="0">
              <a:lnSpc>
                <a:spcPct val="100000"/>
              </a:lnSpc>
              <a:spcBef>
                <a:spcPts val="0"/>
              </a:spcBef>
              <a:spcAft>
                <a:spcPts val="0"/>
              </a:spcAft>
              <a:buNone/>
              <a:defRPr sz="675" baseline="0">
                <a:solidFill>
                  <a:schemeClr val="tx1"/>
                </a:solidFill>
              </a:defRPr>
            </a:lvl1pPr>
          </a:lstStyle>
          <a:p>
            <a:pPr lvl="0"/>
            <a:r>
              <a:rPr lang="en-GB" dirty="0"/>
              <a:t>References </a:t>
            </a:r>
          </a:p>
        </p:txBody>
      </p:sp>
    </p:spTree>
    <p:extLst>
      <p:ext uri="{BB962C8B-B14F-4D97-AF65-F5344CB8AC3E}">
        <p14:creationId xmlns:p14="http://schemas.microsoft.com/office/powerpoint/2010/main" val="75541331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96455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ub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a:xfrm>
            <a:off x="512064" y="1329453"/>
            <a:ext cx="8119872" cy="14542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p:cNvSpPr>
            <a:spLocks noGrp="1"/>
          </p:cNvSpPr>
          <p:nvPr>
            <p:ph type="body" sz="quarter" idx="10"/>
          </p:nvPr>
        </p:nvSpPr>
        <p:spPr>
          <a:xfrm>
            <a:off x="512763" y="960121"/>
            <a:ext cx="8120062" cy="369332"/>
          </a:xfrm>
        </p:spPr>
        <p:txBody>
          <a:bodyPr>
            <a:noAutofit/>
          </a:bodyPr>
          <a:lstStyle>
            <a:lvl1pPr>
              <a:buFontTx/>
              <a:buNone/>
              <a:defRPr sz="1800" b="1">
                <a:solidFill>
                  <a:srgbClr val="1D5680"/>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extLst>
      <p:ext uri="{BB962C8B-B14F-4D97-AF65-F5344CB8AC3E}">
        <p14:creationId xmlns:p14="http://schemas.microsoft.com/office/powerpoint/2010/main" val="416705077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FFBAD49-1F68-914B-9DFB-5D552C1A2BEB}" type="slidenum">
              <a:rPr lang="en-US" smtClean="0"/>
              <a:pPr/>
              <a:t>‹#›</a:t>
            </a:fld>
            <a:endParaRPr lang="en-US" dirty="0"/>
          </a:p>
        </p:txBody>
      </p:sp>
      <p:sp>
        <p:nvSpPr>
          <p:cNvPr id="4" name="Footer Placeholder 3">
            <a:extLst>
              <a:ext uri="{FF2B5EF4-FFF2-40B4-BE49-F238E27FC236}">
                <a16:creationId xmlns:a16="http://schemas.microsoft.com/office/drawing/2014/main" id="{46298265-B5DE-D240-8D91-37682A64E976}"/>
              </a:ext>
            </a:extLst>
          </p:cNvPr>
          <p:cNvSpPr>
            <a:spLocks noGrp="1"/>
          </p:cNvSpPr>
          <p:nvPr>
            <p:ph type="ftr" sz="quarter" idx="13"/>
          </p:nvPr>
        </p:nvSpPr>
        <p:spPr/>
        <p:txBody>
          <a:bodyPr/>
          <a:lstStyle/>
          <a:p>
            <a:endParaRPr lang="en-US" dirty="0"/>
          </a:p>
        </p:txBody>
      </p:sp>
      <p:sp>
        <p:nvSpPr>
          <p:cNvPr id="11" name="Title Placeholder 1">
            <a:extLst>
              <a:ext uri="{FF2B5EF4-FFF2-40B4-BE49-F238E27FC236}">
                <a16:creationId xmlns:a16="http://schemas.microsoft.com/office/drawing/2014/main" id="{55AC5C18-4706-7646-9E83-C749BCC1B1A1}"/>
              </a:ext>
            </a:extLst>
          </p:cNvPr>
          <p:cNvSpPr>
            <a:spLocks noGrp="1"/>
          </p:cNvSpPr>
          <p:nvPr>
            <p:ph type="title"/>
          </p:nvPr>
        </p:nvSpPr>
        <p:spPr>
          <a:xfrm>
            <a:off x="229167" y="161925"/>
            <a:ext cx="7593242" cy="906208"/>
          </a:xfrm>
          <a:prstGeom prst="rect">
            <a:avLst/>
          </a:prstGeom>
          <a:noFill/>
        </p:spPr>
        <p:txBody>
          <a:bodyPr vert="horz" lIns="0" tIns="0" rIns="0" bIns="0" rtlCol="0" anchor="ctr">
            <a:normAutofit/>
          </a:bodyPr>
          <a:lstStyle/>
          <a:p>
            <a:endParaRPr lang="en-US" dirty="0"/>
          </a:p>
        </p:txBody>
      </p:sp>
      <p:sp>
        <p:nvSpPr>
          <p:cNvPr id="13" name="Text Placeholder 12">
            <a:extLst>
              <a:ext uri="{FF2B5EF4-FFF2-40B4-BE49-F238E27FC236}">
                <a16:creationId xmlns:a16="http://schemas.microsoft.com/office/drawing/2014/main" id="{200DA3F5-A744-CF45-8ACA-18DF51A17D99}"/>
              </a:ext>
            </a:extLst>
          </p:cNvPr>
          <p:cNvSpPr>
            <a:spLocks noGrp="1"/>
          </p:cNvSpPr>
          <p:nvPr>
            <p:ph type="body" sz="quarter" idx="14"/>
          </p:nvPr>
        </p:nvSpPr>
        <p:spPr>
          <a:xfrm>
            <a:off x="229167" y="1202532"/>
            <a:ext cx="7593242" cy="32265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6373195"/>
      </p:ext>
    </p:extLst>
  </p:cSld>
  <p:clrMapOvr>
    <a:masterClrMapping/>
  </p:clrMapOvr>
  <p:extLst>
    <p:ext uri="{DCECCB84-F9BA-43D5-87BE-67443E8EF086}">
      <p15:sldGuideLst xmlns:p15="http://schemas.microsoft.com/office/powerpoint/2012/main">
        <p15:guide id="1" pos="1497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3" name="Picture 14"/>
          <p:cNvPicPr>
            <a:picLocks noChangeAspect="1"/>
          </p:cNvPicPr>
          <p:nvPr userDrawn="1"/>
        </p:nvPicPr>
        <p:blipFill>
          <a:blip r:embed="rId2" cstate="print"/>
          <a:srcRect/>
          <a:stretch>
            <a:fillRect/>
          </a:stretch>
        </p:blipFill>
        <p:spPr bwMode="auto">
          <a:xfrm>
            <a:off x="5373688" y="3944541"/>
            <a:ext cx="3632200" cy="1085850"/>
          </a:xfrm>
          <a:prstGeom prst="rect">
            <a:avLst/>
          </a:prstGeom>
          <a:noFill/>
          <a:ln w="9525">
            <a:noFill/>
            <a:miter lim="800000"/>
            <a:headEnd/>
            <a:tailEnd/>
          </a:ln>
        </p:spPr>
      </p:pic>
      <p:sp>
        <p:nvSpPr>
          <p:cNvPr id="4" name="Title 1"/>
          <p:cNvSpPr>
            <a:spLocks noGrp="1"/>
          </p:cNvSpPr>
          <p:nvPr userDrawn="1"/>
        </p:nvSpPr>
        <p:spPr>
          <a:xfrm>
            <a:off x="1036638" y="665560"/>
            <a:ext cx="7859712" cy="1102519"/>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fontAlgn="base">
              <a:spcAft>
                <a:spcPct val="0"/>
              </a:spcAft>
              <a:defRPr/>
            </a:pPr>
            <a:endParaRPr lang="en-US" sz="3600" b="1" i="1">
              <a:solidFill>
                <a:srgbClr val="007CC3"/>
              </a:solidFill>
              <a:cs typeface="Arial"/>
            </a:endParaRPr>
          </a:p>
        </p:txBody>
      </p:sp>
      <p:sp>
        <p:nvSpPr>
          <p:cNvPr id="5" name="TextBox 3"/>
          <p:cNvSpPr txBox="1"/>
          <p:nvPr userDrawn="1"/>
        </p:nvSpPr>
        <p:spPr>
          <a:xfrm>
            <a:off x="4967288" y="1660922"/>
            <a:ext cx="4176712" cy="307777"/>
          </a:xfrm>
          <a:prstGeom prst="rect">
            <a:avLst/>
          </a:prstGeom>
          <a:solidFill>
            <a:schemeClr val="bg1"/>
          </a:solidFill>
        </p:spPr>
        <p:txBody>
          <a:bodyPr>
            <a:spAutoFit/>
          </a:bodyPr>
          <a:lstStyle/>
          <a:p>
            <a:pPr algn="ctr" fontAlgn="base">
              <a:spcBef>
                <a:spcPct val="50000"/>
              </a:spcBef>
              <a:spcAft>
                <a:spcPct val="0"/>
              </a:spcAft>
              <a:defRPr/>
            </a:pPr>
            <a:endParaRPr lang="en-GB" sz="1400" b="1" i="1">
              <a:solidFill>
                <a:srgbClr val="000000"/>
              </a:solidFill>
              <a:ea typeface="MS PGothic" pitchFamily="34" charset="-128"/>
            </a:endParaRPr>
          </a:p>
        </p:txBody>
      </p:sp>
      <p:sp>
        <p:nvSpPr>
          <p:cNvPr id="6" name="Text Placeholder 5"/>
          <p:cNvSpPr>
            <a:spLocks noGrp="1"/>
          </p:cNvSpPr>
          <p:nvPr>
            <p:ph type="body" sz="quarter" idx="10"/>
          </p:nvPr>
        </p:nvSpPr>
        <p:spPr>
          <a:xfrm>
            <a:off x="179512" y="195486"/>
            <a:ext cx="8785101" cy="1512169"/>
          </a:xfrm>
        </p:spPr>
        <p:txBody>
          <a:bodyPr anchor="b"/>
          <a:lstStyle>
            <a:lvl1pPr marL="0" indent="0" algn="r">
              <a:buNone/>
              <a:defRPr sz="3600">
                <a:solidFill>
                  <a:schemeClr val="accent1"/>
                </a:solidFill>
              </a:defRPr>
            </a:lvl1pPr>
          </a:lstStyle>
          <a:p>
            <a:pPr lvl="0"/>
            <a:r>
              <a:rPr lang="en-US" dirty="0"/>
              <a:t>Click to edit Master text styles</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00" y="4171950"/>
            <a:ext cx="1080407" cy="1080407"/>
          </a:xfrm>
          <a:prstGeom prst="rect">
            <a:avLst/>
          </a:prstGeom>
        </p:spPr>
      </p:pic>
    </p:spTree>
    <p:extLst>
      <p:ext uri="{BB962C8B-B14F-4D97-AF65-F5344CB8AC3E}">
        <p14:creationId xmlns:p14="http://schemas.microsoft.com/office/powerpoint/2010/main" val="85479558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280599" name="Rectangle 23"/>
          <p:cNvSpPr>
            <a:spLocks noGrp="1" noChangeArrowheads="1"/>
          </p:cNvSpPr>
          <p:nvPr>
            <p:ph type="title"/>
          </p:nvPr>
        </p:nvSpPr>
        <p:spPr bwMode="gray">
          <a:xfrm>
            <a:off x="2007525" y="10241"/>
            <a:ext cx="6801112" cy="83224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280600" name="Rectangle 24"/>
          <p:cNvSpPr>
            <a:spLocks noGrp="1" noChangeArrowheads="1"/>
          </p:cNvSpPr>
          <p:nvPr>
            <p:ph type="body" idx="1"/>
          </p:nvPr>
        </p:nvSpPr>
        <p:spPr bwMode="gray">
          <a:xfrm>
            <a:off x="396000" y="987576"/>
            <a:ext cx="8402400" cy="347012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0" y="4924353"/>
            <a:ext cx="457200" cy="207749"/>
          </a:xfrm>
          <a:prstGeom prst="rect">
            <a:avLst/>
          </a:prstGeom>
          <a:noFill/>
        </p:spPr>
        <p:txBody>
          <a:bodyPr wrap="square" rtlCol="0">
            <a:spAutoFit/>
          </a:bodyPr>
          <a:lstStyle/>
          <a:p>
            <a:pPr defTabSz="514325"/>
            <a:fld id="{1A043B0A-5740-4B74-8731-9730A0B481D5}" type="slidenum">
              <a:rPr lang="en-US" sz="750" smtClean="0">
                <a:solidFill>
                  <a:srgbClr val="000000"/>
                </a:solidFill>
                <a:latin typeface="Calibri" panose="020F0502020204030204" pitchFamily="34" charset="0"/>
                <a:cs typeface="Calibri" panose="020F0502020204030204" pitchFamily="34" charset="0"/>
              </a:rPr>
              <a:pPr defTabSz="514325"/>
              <a:t>‹#›</a:t>
            </a:fld>
            <a:endParaRPr lang="en-US" sz="750" dirty="0">
              <a:solidFill>
                <a:srgbClr val="000000"/>
              </a:solidFill>
              <a:latin typeface="Calibri" panose="020F0502020204030204" pitchFamily="34" charset="0"/>
              <a:cs typeface="Calibri" panose="020F0502020204030204" pitchFamily="34" charset="0"/>
            </a:endParaRPr>
          </a:p>
        </p:txBody>
      </p:sp>
      <p:sp>
        <p:nvSpPr>
          <p:cNvPr id="4" name="Rectangle 3"/>
          <p:cNvSpPr/>
          <p:nvPr userDrawn="1"/>
        </p:nvSpPr>
        <p:spPr bwMode="auto">
          <a:xfrm>
            <a:off x="179514" y="841068"/>
            <a:ext cx="8136904" cy="60698"/>
          </a:xfrm>
          <a:prstGeom prst="rect">
            <a:avLst/>
          </a:prstGeom>
          <a:solidFill>
            <a:srgbClr val="1D5680"/>
          </a:solidFill>
          <a:ln w="9525" cap="flat" cmpd="sng" algn="ctr">
            <a:noFill/>
            <a:prstDash val="solid"/>
            <a:round/>
            <a:headEnd type="none" w="med" len="med"/>
            <a:tailEnd type="none" w="med" len="med"/>
          </a:ln>
          <a:effectLst/>
        </p:spPr>
        <p:txBody>
          <a:bodyPr vert="horz" wrap="none" lIns="68571" tIns="34286" rIns="68571" bIns="34286" numCol="1" rtlCol="0" anchor="ctr" anchorCtr="0" compatLnSpc="1">
            <a:prstTxWarp prst="textNoShape">
              <a:avLst/>
            </a:prstTxWarp>
            <a:noAutofit/>
          </a:bodyPr>
          <a:lstStyle/>
          <a:p>
            <a:pPr marL="0" marR="0" indent="0" algn="ctr" defTabSz="685766"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0" name="Rectangle 9"/>
          <p:cNvSpPr/>
          <p:nvPr userDrawn="1"/>
        </p:nvSpPr>
        <p:spPr bwMode="auto">
          <a:xfrm>
            <a:off x="8359100" y="841068"/>
            <a:ext cx="470083" cy="60698"/>
          </a:xfrm>
          <a:prstGeom prst="rect">
            <a:avLst/>
          </a:prstGeom>
          <a:solidFill>
            <a:srgbClr val="377D83">
              <a:alpha val="49804"/>
            </a:srgbClr>
          </a:solidFill>
          <a:ln w="9525" cap="flat" cmpd="sng" algn="ctr">
            <a:noFill/>
            <a:prstDash val="solid"/>
            <a:round/>
            <a:headEnd type="none" w="med" len="med"/>
            <a:tailEnd type="none" w="med" len="med"/>
          </a:ln>
          <a:effectLst/>
        </p:spPr>
        <p:txBody>
          <a:bodyPr vert="horz" wrap="none" lIns="68571" tIns="34286" rIns="68571" bIns="34286" numCol="1" rtlCol="0" anchor="ctr" anchorCtr="0" compatLnSpc="1">
            <a:prstTxWarp prst="textNoShape">
              <a:avLst/>
            </a:prstTxWarp>
            <a:noAutofit/>
          </a:bodyPr>
          <a:lstStyle/>
          <a:p>
            <a:pPr marL="0" marR="0" indent="0" algn="ctr" defTabSz="685766"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1" name="Rectangle 10"/>
          <p:cNvSpPr/>
          <p:nvPr userDrawn="1"/>
        </p:nvSpPr>
        <p:spPr bwMode="auto">
          <a:xfrm>
            <a:off x="8876776" y="841068"/>
            <a:ext cx="265640" cy="60698"/>
          </a:xfrm>
          <a:prstGeom prst="rect">
            <a:avLst/>
          </a:prstGeom>
          <a:solidFill>
            <a:srgbClr val="7BCBBA">
              <a:alpha val="24706"/>
            </a:srgbClr>
          </a:solidFill>
          <a:ln w="9525" cap="flat" cmpd="sng" algn="ctr">
            <a:noFill/>
            <a:prstDash val="solid"/>
            <a:round/>
            <a:headEnd type="none" w="med" len="med"/>
            <a:tailEnd type="none" w="med" len="med"/>
          </a:ln>
          <a:effectLst/>
        </p:spPr>
        <p:txBody>
          <a:bodyPr vert="horz" wrap="none" lIns="68571" tIns="34286" rIns="68571" bIns="34286" numCol="1" rtlCol="0" anchor="ctr" anchorCtr="0" compatLnSpc="1">
            <a:prstTxWarp prst="textNoShape">
              <a:avLst/>
            </a:prstTxWarp>
            <a:noAutofit/>
          </a:bodyPr>
          <a:lstStyle/>
          <a:p>
            <a:pPr marL="0" marR="0" indent="0" algn="ctr" defTabSz="685766"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9" name="Text Box 10">
            <a:extLst>
              <a:ext uri="{FF2B5EF4-FFF2-40B4-BE49-F238E27FC236}">
                <a16:creationId xmlns:a16="http://schemas.microsoft.com/office/drawing/2014/main" id="{C16A6D96-3789-4508-B690-9777BAE4E0C1}"/>
              </a:ext>
            </a:extLst>
          </p:cNvPr>
          <p:cNvSpPr txBox="1">
            <a:spLocks noChangeArrowheads="1"/>
          </p:cNvSpPr>
          <p:nvPr userDrawn="1"/>
        </p:nvSpPr>
        <p:spPr bwMode="auto">
          <a:xfrm>
            <a:off x="2050851" y="5012632"/>
            <a:ext cx="5092700" cy="175433"/>
          </a:xfrm>
          <a:prstGeom prst="rect">
            <a:avLst/>
          </a:prstGeom>
          <a:noFill/>
          <a:ln w="9525">
            <a:noFill/>
            <a:miter lim="800000"/>
            <a:headEnd/>
            <a:tailEnd/>
          </a:ln>
          <a:effectLst/>
        </p:spPr>
        <p:txBody>
          <a:bodyPr wrap="square">
            <a:spAutoFit/>
          </a:bodyPr>
          <a:lstStyle/>
          <a:p>
            <a:pPr algn="ctr" eaLnBrk="0" fontAlgn="base" hangingPunct="0">
              <a:lnSpc>
                <a:spcPct val="90000"/>
              </a:lnSpc>
              <a:spcBef>
                <a:spcPct val="0"/>
              </a:spcBef>
              <a:spcAft>
                <a:spcPct val="0"/>
              </a:spcAft>
            </a:pPr>
            <a:r>
              <a:rPr lang="en-US" sz="600" dirty="0">
                <a:solidFill>
                  <a:schemeClr val="tx1"/>
                </a:solidFill>
              </a:rPr>
              <a:t>© 2022 Amgen. All rights reserved. Do not copy or distribute.</a:t>
            </a:r>
          </a:p>
        </p:txBody>
      </p:sp>
      <p:pic>
        <p:nvPicPr>
          <p:cNvPr id="12" name="Picture 11">
            <a:extLst>
              <a:ext uri="{FF2B5EF4-FFF2-40B4-BE49-F238E27FC236}">
                <a16:creationId xmlns:a16="http://schemas.microsoft.com/office/drawing/2014/main" id="{09F1AC39-7A89-4CB3-9E4A-5E77A1B0629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8001001" y="4784408"/>
            <a:ext cx="1059023" cy="301527"/>
          </a:xfrm>
          <a:prstGeom prst="rect">
            <a:avLst/>
          </a:prstGeom>
        </p:spPr>
      </p:pic>
    </p:spTree>
    <p:extLst>
      <p:ext uri="{BB962C8B-B14F-4D97-AF65-F5344CB8AC3E}">
        <p14:creationId xmlns:p14="http://schemas.microsoft.com/office/powerpoint/2010/main" val="61946650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transition>
    <p:wipe dir="r"/>
  </p:transition>
  <p:hf sldNum="0" hdr="0" dt="0"/>
  <p:txStyles>
    <p:titleStyle>
      <a:lvl1pPr algn="l" rtl="0" eaLnBrk="1" fontAlgn="base" hangingPunct="1">
        <a:lnSpc>
          <a:spcPct val="90000"/>
        </a:lnSpc>
        <a:spcBef>
          <a:spcPct val="0"/>
        </a:spcBef>
        <a:spcAft>
          <a:spcPct val="0"/>
        </a:spcAft>
        <a:defRPr sz="2100" b="1">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1800" b="1">
          <a:solidFill>
            <a:schemeClr val="tx1"/>
          </a:solidFill>
          <a:latin typeface="Arial" charset="0"/>
        </a:defRPr>
      </a:lvl2pPr>
      <a:lvl3pPr algn="l" rtl="0" eaLnBrk="1" fontAlgn="base" hangingPunct="1">
        <a:lnSpc>
          <a:spcPct val="90000"/>
        </a:lnSpc>
        <a:spcBef>
          <a:spcPct val="0"/>
        </a:spcBef>
        <a:spcAft>
          <a:spcPct val="0"/>
        </a:spcAft>
        <a:defRPr sz="1800" b="1">
          <a:solidFill>
            <a:schemeClr val="tx1"/>
          </a:solidFill>
          <a:latin typeface="Arial" charset="0"/>
        </a:defRPr>
      </a:lvl3pPr>
      <a:lvl4pPr algn="l" rtl="0" eaLnBrk="1" fontAlgn="base" hangingPunct="1">
        <a:lnSpc>
          <a:spcPct val="90000"/>
        </a:lnSpc>
        <a:spcBef>
          <a:spcPct val="0"/>
        </a:spcBef>
        <a:spcAft>
          <a:spcPct val="0"/>
        </a:spcAft>
        <a:defRPr sz="1800" b="1">
          <a:solidFill>
            <a:schemeClr val="tx1"/>
          </a:solidFill>
          <a:latin typeface="Arial" charset="0"/>
        </a:defRPr>
      </a:lvl4pPr>
      <a:lvl5pPr algn="l" rtl="0" eaLnBrk="1" fontAlgn="base" hangingPunct="1">
        <a:lnSpc>
          <a:spcPct val="90000"/>
        </a:lnSpc>
        <a:spcBef>
          <a:spcPct val="0"/>
        </a:spcBef>
        <a:spcAft>
          <a:spcPct val="0"/>
        </a:spcAft>
        <a:defRPr sz="1800" b="1">
          <a:solidFill>
            <a:schemeClr val="tx1"/>
          </a:solidFill>
          <a:latin typeface="Arial" charset="0"/>
        </a:defRPr>
      </a:lvl5pPr>
      <a:lvl6pPr marL="257162" algn="l" rtl="0" eaLnBrk="1" fontAlgn="base" hangingPunct="1">
        <a:lnSpc>
          <a:spcPct val="90000"/>
        </a:lnSpc>
        <a:spcBef>
          <a:spcPct val="0"/>
        </a:spcBef>
        <a:spcAft>
          <a:spcPct val="0"/>
        </a:spcAft>
        <a:defRPr sz="1800" b="1">
          <a:solidFill>
            <a:schemeClr val="tx1"/>
          </a:solidFill>
          <a:latin typeface="Arial" charset="0"/>
        </a:defRPr>
      </a:lvl6pPr>
      <a:lvl7pPr marL="514325" algn="l" rtl="0" eaLnBrk="1" fontAlgn="base" hangingPunct="1">
        <a:lnSpc>
          <a:spcPct val="90000"/>
        </a:lnSpc>
        <a:spcBef>
          <a:spcPct val="0"/>
        </a:spcBef>
        <a:spcAft>
          <a:spcPct val="0"/>
        </a:spcAft>
        <a:defRPr sz="1800" b="1">
          <a:solidFill>
            <a:schemeClr val="tx1"/>
          </a:solidFill>
          <a:latin typeface="Arial" charset="0"/>
        </a:defRPr>
      </a:lvl7pPr>
      <a:lvl8pPr marL="771487" algn="l" rtl="0" eaLnBrk="1" fontAlgn="base" hangingPunct="1">
        <a:lnSpc>
          <a:spcPct val="90000"/>
        </a:lnSpc>
        <a:spcBef>
          <a:spcPct val="0"/>
        </a:spcBef>
        <a:spcAft>
          <a:spcPct val="0"/>
        </a:spcAft>
        <a:defRPr sz="1800" b="1">
          <a:solidFill>
            <a:schemeClr val="tx1"/>
          </a:solidFill>
          <a:latin typeface="Arial" charset="0"/>
        </a:defRPr>
      </a:lvl8pPr>
      <a:lvl9pPr marL="1028649" algn="l" rtl="0" eaLnBrk="1" fontAlgn="base" hangingPunct="1">
        <a:lnSpc>
          <a:spcPct val="90000"/>
        </a:lnSpc>
        <a:spcBef>
          <a:spcPct val="0"/>
        </a:spcBef>
        <a:spcAft>
          <a:spcPct val="0"/>
        </a:spcAft>
        <a:defRPr sz="1800" b="1">
          <a:solidFill>
            <a:schemeClr val="tx1"/>
          </a:solidFill>
          <a:latin typeface="Arial" charset="0"/>
        </a:defRPr>
      </a:lvl9pPr>
    </p:titleStyle>
    <p:bodyStyle>
      <a:lvl1pPr marL="214303" indent="-214303" algn="l" rtl="0" eaLnBrk="1" fontAlgn="base" hangingPunct="1">
        <a:lnSpc>
          <a:spcPct val="95000"/>
        </a:lnSpc>
        <a:spcBef>
          <a:spcPct val="50000"/>
        </a:spcBef>
        <a:spcAft>
          <a:spcPct val="0"/>
        </a:spcAft>
        <a:buClr>
          <a:srgbClr val="1D5680"/>
        </a:buClr>
        <a:buFont typeface="Wingdings" panose="05000000000000000000" pitchFamily="2" charset="2"/>
        <a:buChar char="§"/>
        <a:defRPr sz="2000">
          <a:solidFill>
            <a:schemeClr val="tx1"/>
          </a:solidFill>
          <a:latin typeface="Calibri" panose="020F0502020204030204" pitchFamily="34" charset="0"/>
          <a:ea typeface="+mn-ea"/>
          <a:cs typeface="Calibri" panose="020F0502020204030204" pitchFamily="34" charset="0"/>
        </a:defRPr>
      </a:lvl1pPr>
      <a:lvl2pPr marL="471464" indent="-214303" algn="l" rtl="0" eaLnBrk="1" fontAlgn="base" hangingPunct="1">
        <a:lnSpc>
          <a:spcPct val="95000"/>
        </a:lnSpc>
        <a:spcBef>
          <a:spcPct val="20000"/>
        </a:spcBef>
        <a:spcAft>
          <a:spcPct val="0"/>
        </a:spcAft>
        <a:buClr>
          <a:srgbClr val="1D5680"/>
        </a:buClr>
        <a:buFont typeface="Wingdings" panose="05000000000000000000" pitchFamily="2" charset="2"/>
        <a:buChar char="§"/>
        <a:defRPr sz="1900">
          <a:solidFill>
            <a:schemeClr val="tx1"/>
          </a:solidFill>
          <a:latin typeface="Calibri" panose="020F0502020204030204" pitchFamily="34" charset="0"/>
          <a:cs typeface="Calibri" panose="020F0502020204030204" pitchFamily="34" charset="0"/>
        </a:defRPr>
      </a:lvl2pPr>
      <a:lvl3pPr marL="728627" indent="-214303" algn="l" rtl="0" eaLnBrk="1" fontAlgn="base" hangingPunct="1">
        <a:lnSpc>
          <a:spcPct val="95000"/>
        </a:lnSpc>
        <a:spcBef>
          <a:spcPct val="20000"/>
        </a:spcBef>
        <a:spcAft>
          <a:spcPct val="0"/>
        </a:spcAft>
        <a:buClr>
          <a:srgbClr val="1D5680"/>
        </a:buClr>
        <a:buFont typeface="Wingdings" panose="05000000000000000000" pitchFamily="2" charset="2"/>
        <a:buChar char="§"/>
        <a:defRPr sz="1800">
          <a:solidFill>
            <a:schemeClr val="tx1"/>
          </a:solidFill>
          <a:latin typeface="Calibri" panose="020F0502020204030204" pitchFamily="34" charset="0"/>
          <a:cs typeface="Calibri" panose="020F0502020204030204" pitchFamily="34" charset="0"/>
        </a:defRPr>
      </a:lvl3pPr>
      <a:lvl4pPr marL="985790" indent="-214303" algn="l" rtl="0" eaLnBrk="1" fontAlgn="base" hangingPunct="1">
        <a:lnSpc>
          <a:spcPct val="95000"/>
        </a:lnSpc>
        <a:spcBef>
          <a:spcPct val="20000"/>
        </a:spcBef>
        <a:spcAft>
          <a:spcPct val="0"/>
        </a:spcAft>
        <a:buClr>
          <a:srgbClr val="1D5680"/>
        </a:buClr>
        <a:buFont typeface="Wingdings" panose="05000000000000000000" pitchFamily="2" charset="2"/>
        <a:buChar char="§"/>
        <a:defRPr sz="1700">
          <a:solidFill>
            <a:schemeClr val="tx1"/>
          </a:solidFill>
          <a:latin typeface="Calibri" panose="020F0502020204030204" pitchFamily="34" charset="0"/>
          <a:cs typeface="Calibri" panose="020F0502020204030204" pitchFamily="34" charset="0"/>
        </a:defRPr>
      </a:lvl4pPr>
      <a:lvl5pPr marL="1157230" indent="-128582" algn="l" rtl="0" eaLnBrk="1" fontAlgn="base" hangingPunct="1">
        <a:lnSpc>
          <a:spcPct val="95000"/>
        </a:lnSpc>
        <a:spcBef>
          <a:spcPct val="20000"/>
        </a:spcBef>
        <a:spcAft>
          <a:spcPct val="0"/>
        </a:spcAft>
        <a:buClr>
          <a:srgbClr val="1D5680"/>
        </a:buClr>
        <a:buSzPct val="75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5pPr>
      <a:lvl6pPr marL="1414393" indent="-128582" algn="l" rtl="0" eaLnBrk="1" fontAlgn="base" hangingPunct="1">
        <a:lnSpc>
          <a:spcPct val="95000"/>
        </a:lnSpc>
        <a:spcBef>
          <a:spcPct val="20000"/>
        </a:spcBef>
        <a:spcAft>
          <a:spcPct val="0"/>
        </a:spcAft>
        <a:buClr>
          <a:schemeClr val="accent1"/>
        </a:buClr>
        <a:buChar char="•"/>
        <a:defRPr sz="900">
          <a:solidFill>
            <a:schemeClr val="tx1"/>
          </a:solidFill>
          <a:latin typeface="+mn-lt"/>
        </a:defRPr>
      </a:lvl6pPr>
      <a:lvl7pPr marL="1671554" indent="-128582" algn="l" rtl="0" eaLnBrk="1" fontAlgn="base" hangingPunct="1">
        <a:lnSpc>
          <a:spcPct val="95000"/>
        </a:lnSpc>
        <a:spcBef>
          <a:spcPct val="20000"/>
        </a:spcBef>
        <a:spcAft>
          <a:spcPct val="0"/>
        </a:spcAft>
        <a:buClr>
          <a:schemeClr val="accent1"/>
        </a:buClr>
        <a:buChar char="•"/>
        <a:defRPr sz="900">
          <a:solidFill>
            <a:schemeClr val="tx1"/>
          </a:solidFill>
          <a:latin typeface="+mn-lt"/>
        </a:defRPr>
      </a:lvl7pPr>
      <a:lvl8pPr marL="1928717" indent="-128582" algn="l" rtl="0" eaLnBrk="1" fontAlgn="base" hangingPunct="1">
        <a:lnSpc>
          <a:spcPct val="95000"/>
        </a:lnSpc>
        <a:spcBef>
          <a:spcPct val="20000"/>
        </a:spcBef>
        <a:spcAft>
          <a:spcPct val="0"/>
        </a:spcAft>
        <a:buClr>
          <a:schemeClr val="accent1"/>
        </a:buClr>
        <a:buChar char="•"/>
        <a:defRPr sz="900">
          <a:solidFill>
            <a:schemeClr val="tx1"/>
          </a:solidFill>
          <a:latin typeface="+mn-lt"/>
        </a:defRPr>
      </a:lvl8pPr>
      <a:lvl9pPr marL="2185880" indent="-128582" algn="l" rtl="0" eaLnBrk="1" fontAlgn="base" hangingPunct="1">
        <a:lnSpc>
          <a:spcPct val="95000"/>
        </a:lnSpc>
        <a:spcBef>
          <a:spcPct val="20000"/>
        </a:spcBef>
        <a:spcAft>
          <a:spcPct val="0"/>
        </a:spcAft>
        <a:buClr>
          <a:schemeClr val="accent1"/>
        </a:buClr>
        <a:buChar char="•"/>
        <a:defRPr sz="900">
          <a:solidFill>
            <a:schemeClr val="tx1"/>
          </a:solidFill>
          <a:latin typeface="+mn-lt"/>
        </a:defRPr>
      </a:lvl9pPr>
    </p:bodyStyle>
    <p:otherStyle>
      <a:defPPr>
        <a:defRPr lang="en-US"/>
      </a:defPPr>
      <a:lvl1pPr marL="0" algn="l" defTabSz="514325" rtl="0" eaLnBrk="1" latinLnBrk="0" hangingPunct="1">
        <a:defRPr sz="1013" kern="1200">
          <a:solidFill>
            <a:schemeClr val="tx1"/>
          </a:solidFill>
          <a:latin typeface="+mn-lt"/>
          <a:ea typeface="+mn-ea"/>
          <a:cs typeface="+mn-cs"/>
        </a:defRPr>
      </a:lvl1pPr>
      <a:lvl2pPr marL="257162" algn="l" defTabSz="514325" rtl="0" eaLnBrk="1" latinLnBrk="0" hangingPunct="1">
        <a:defRPr sz="1013" kern="1200">
          <a:solidFill>
            <a:schemeClr val="tx1"/>
          </a:solidFill>
          <a:latin typeface="+mn-lt"/>
          <a:ea typeface="+mn-ea"/>
          <a:cs typeface="+mn-cs"/>
        </a:defRPr>
      </a:lvl2pPr>
      <a:lvl3pPr marL="514325" algn="l" defTabSz="514325" rtl="0" eaLnBrk="1" latinLnBrk="0" hangingPunct="1">
        <a:defRPr sz="1013" kern="1200">
          <a:solidFill>
            <a:schemeClr val="tx1"/>
          </a:solidFill>
          <a:latin typeface="+mn-lt"/>
          <a:ea typeface="+mn-ea"/>
          <a:cs typeface="+mn-cs"/>
        </a:defRPr>
      </a:lvl3pPr>
      <a:lvl4pPr marL="771487" algn="l" defTabSz="514325" rtl="0" eaLnBrk="1" latinLnBrk="0" hangingPunct="1">
        <a:defRPr sz="1013" kern="1200">
          <a:solidFill>
            <a:schemeClr val="tx1"/>
          </a:solidFill>
          <a:latin typeface="+mn-lt"/>
          <a:ea typeface="+mn-ea"/>
          <a:cs typeface="+mn-cs"/>
        </a:defRPr>
      </a:lvl4pPr>
      <a:lvl5pPr marL="1028649" algn="l" defTabSz="514325" rtl="0" eaLnBrk="1" latinLnBrk="0" hangingPunct="1">
        <a:defRPr sz="1013" kern="1200">
          <a:solidFill>
            <a:schemeClr val="tx1"/>
          </a:solidFill>
          <a:latin typeface="+mn-lt"/>
          <a:ea typeface="+mn-ea"/>
          <a:cs typeface="+mn-cs"/>
        </a:defRPr>
      </a:lvl5pPr>
      <a:lvl6pPr marL="1285811" algn="l" defTabSz="514325" rtl="0" eaLnBrk="1" latinLnBrk="0" hangingPunct="1">
        <a:defRPr sz="1013" kern="1200">
          <a:solidFill>
            <a:schemeClr val="tx1"/>
          </a:solidFill>
          <a:latin typeface="+mn-lt"/>
          <a:ea typeface="+mn-ea"/>
          <a:cs typeface="+mn-cs"/>
        </a:defRPr>
      </a:lvl6pPr>
      <a:lvl7pPr marL="1542974" algn="l" defTabSz="514325" rtl="0" eaLnBrk="1" latinLnBrk="0" hangingPunct="1">
        <a:defRPr sz="1013" kern="1200">
          <a:solidFill>
            <a:schemeClr val="tx1"/>
          </a:solidFill>
          <a:latin typeface="+mn-lt"/>
          <a:ea typeface="+mn-ea"/>
          <a:cs typeface="+mn-cs"/>
        </a:defRPr>
      </a:lvl7pPr>
      <a:lvl8pPr marL="1800135" algn="l" defTabSz="514325" rtl="0" eaLnBrk="1" latinLnBrk="0" hangingPunct="1">
        <a:defRPr sz="1013" kern="1200">
          <a:solidFill>
            <a:schemeClr val="tx1"/>
          </a:solidFill>
          <a:latin typeface="+mn-lt"/>
          <a:ea typeface="+mn-ea"/>
          <a:cs typeface="+mn-cs"/>
        </a:defRPr>
      </a:lvl8pPr>
      <a:lvl9pPr marL="2057297" algn="l" defTabSz="514325"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
          <p15:clr>
            <a:srgbClr val="F26B43"/>
          </p15:clr>
        </p15:guide>
        <p15:guide id="2" orient="horz" pos="420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ema.europa.eu/en/medicines/human/EPAR/lumykras"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81" name="Rectangle 49"/>
          <p:cNvSpPr>
            <a:spLocks noGrp="1" noChangeArrowheads="1"/>
          </p:cNvSpPr>
          <p:nvPr>
            <p:ph type="ctrTitle"/>
          </p:nvPr>
        </p:nvSpPr>
        <p:spPr>
          <a:xfrm>
            <a:off x="1737680" y="1557044"/>
            <a:ext cx="6737122" cy="1614395"/>
          </a:xfrm>
        </p:spPr>
        <p:txBody>
          <a:bodyPr/>
          <a:lstStyle/>
          <a:p>
            <a:r>
              <a:rPr lang="en-US" sz="2000" dirty="0" err="1">
                <a:latin typeface="+mn-lt"/>
                <a:cs typeface="Arial" panose="020B0604020202020204" pitchFamily="34" charset="0"/>
              </a:rPr>
              <a:t>Sotorasib</a:t>
            </a:r>
            <a:r>
              <a:rPr lang="en-US" sz="2000" dirty="0">
                <a:latin typeface="+mn-lt"/>
                <a:cs typeface="Arial" panose="020B0604020202020204" pitchFamily="34" charset="0"/>
              </a:rPr>
              <a:t> in Combination with RMC-4630, a SHP2 Inhibitor, in </a:t>
            </a:r>
            <a:r>
              <a:rPr lang="en-US" sz="2000" i="1" dirty="0">
                <a:latin typeface="+mn-lt"/>
                <a:cs typeface="Arial" panose="020B0604020202020204" pitchFamily="34" charset="0"/>
              </a:rPr>
              <a:t>KRAS</a:t>
            </a:r>
            <a:r>
              <a:rPr lang="en-US" sz="2000" dirty="0">
                <a:latin typeface="+mn-lt"/>
                <a:cs typeface="Arial" panose="020B0604020202020204" pitchFamily="34" charset="0"/>
              </a:rPr>
              <a:t> p.G12C-Mutated NSCLC and Other Solid Tumors</a:t>
            </a:r>
          </a:p>
        </p:txBody>
      </p:sp>
      <p:sp>
        <p:nvSpPr>
          <p:cNvPr id="2" name="Rectangle 1">
            <a:extLst>
              <a:ext uri="{FF2B5EF4-FFF2-40B4-BE49-F238E27FC236}">
                <a16:creationId xmlns:a16="http://schemas.microsoft.com/office/drawing/2014/main" id="{50D58F6C-AF3C-4A85-BC7C-2A2A0C081F29}"/>
              </a:ext>
            </a:extLst>
          </p:cNvPr>
          <p:cNvSpPr/>
          <p:nvPr/>
        </p:nvSpPr>
        <p:spPr>
          <a:xfrm>
            <a:off x="200594" y="3000320"/>
            <a:ext cx="8782985" cy="816185"/>
          </a:xfrm>
          <a:prstGeom prst="rect">
            <a:avLst/>
          </a:prstGeom>
        </p:spPr>
        <p:txBody>
          <a:bodyPr wrap="square">
            <a:spAutoFit/>
          </a:bodyPr>
          <a:lstStyle/>
          <a:p>
            <a:pPr lvl="0" defTabSz="914400" hangingPunct="1">
              <a:lnSpc>
                <a:spcPct val="150000"/>
              </a:lnSpc>
            </a:pPr>
            <a:r>
              <a:rPr lang="en-US" sz="1200" u="sng" kern="1200" dirty="0">
                <a:solidFill>
                  <a:srgbClr val="1E5680"/>
                </a:solidFill>
                <a:ea typeface="+mn-ea"/>
                <a:cs typeface="+mn-cs"/>
              </a:rPr>
              <a:t>Gerald S. Falchook</a:t>
            </a:r>
            <a:r>
              <a:rPr lang="en-US" sz="1200" kern="1200" dirty="0">
                <a:solidFill>
                  <a:srgbClr val="1E5680"/>
                </a:solidFill>
                <a:ea typeface="+mn-ea"/>
                <a:cs typeface="+mn-cs"/>
              </a:rPr>
              <a:t>,</a:t>
            </a:r>
            <a:r>
              <a:rPr lang="en-US" sz="1200" kern="1200" baseline="30000" dirty="0">
                <a:solidFill>
                  <a:srgbClr val="1E5680"/>
                </a:solidFill>
                <a:ea typeface="+mn-ea"/>
                <a:cs typeface="+mn-cs"/>
              </a:rPr>
              <a:t>1</a:t>
            </a:r>
            <a:r>
              <a:rPr lang="en-US" sz="1200" kern="1200" dirty="0">
                <a:solidFill>
                  <a:srgbClr val="1E5680"/>
                </a:solidFill>
                <a:ea typeface="+mn-ea"/>
                <a:cs typeface="+mn-cs"/>
              </a:rPr>
              <a:t> Bob T. Li,</a:t>
            </a:r>
            <a:r>
              <a:rPr lang="en-US" sz="1200" kern="1200" baseline="30000" dirty="0">
                <a:solidFill>
                  <a:srgbClr val="1E5680"/>
                </a:solidFill>
                <a:ea typeface="+mn-ea"/>
              </a:rPr>
              <a:t>2</a:t>
            </a:r>
            <a:r>
              <a:rPr lang="en-US" sz="1200" kern="1200" dirty="0">
                <a:solidFill>
                  <a:srgbClr val="1E5680"/>
                </a:solidFill>
                <a:ea typeface="+mn-ea"/>
                <a:cs typeface="+mn-cs"/>
              </a:rPr>
              <a:t> Kristen A. Marrone,</a:t>
            </a:r>
            <a:r>
              <a:rPr lang="en-US" sz="1200" kern="1200" baseline="30000" dirty="0">
                <a:solidFill>
                  <a:srgbClr val="1E5680"/>
                </a:solidFill>
                <a:ea typeface="+mn-ea"/>
              </a:rPr>
              <a:t>3</a:t>
            </a:r>
            <a:r>
              <a:rPr lang="en-US" sz="1200" kern="1200" dirty="0">
                <a:solidFill>
                  <a:srgbClr val="1E5680"/>
                </a:solidFill>
                <a:ea typeface="+mn-ea"/>
                <a:cs typeface="+mn-cs"/>
              </a:rPr>
              <a:t> Christine M. Bestvina,</a:t>
            </a:r>
            <a:r>
              <a:rPr lang="en-US" sz="1200" kern="1200" baseline="30000" dirty="0">
                <a:solidFill>
                  <a:srgbClr val="1E5680"/>
                </a:solidFill>
                <a:ea typeface="+mn-ea"/>
              </a:rPr>
              <a:t>4</a:t>
            </a:r>
            <a:r>
              <a:rPr lang="en-US" sz="1200" kern="1200" dirty="0">
                <a:solidFill>
                  <a:srgbClr val="1E5680"/>
                </a:solidFill>
                <a:ea typeface="+mn-ea"/>
                <a:cs typeface="+mn-cs"/>
              </a:rPr>
              <a:t> Corey J. Langer,</a:t>
            </a:r>
            <a:r>
              <a:rPr lang="en-US" sz="1200" kern="1200" baseline="30000" dirty="0">
                <a:solidFill>
                  <a:srgbClr val="1E5680"/>
                </a:solidFill>
                <a:ea typeface="+mn-ea"/>
              </a:rPr>
              <a:t>5</a:t>
            </a:r>
            <a:r>
              <a:rPr lang="en-US" sz="1200" kern="1200" dirty="0">
                <a:solidFill>
                  <a:srgbClr val="1E5680"/>
                </a:solidFill>
                <a:ea typeface="+mn-ea"/>
                <a:cs typeface="+mn-cs"/>
              </a:rPr>
              <a:t> </a:t>
            </a:r>
          </a:p>
          <a:p>
            <a:pPr lvl="0" defTabSz="914400" hangingPunct="1">
              <a:lnSpc>
                <a:spcPct val="150000"/>
              </a:lnSpc>
            </a:pPr>
            <a:r>
              <a:rPr lang="en-US" sz="1200" kern="1200" dirty="0">
                <a:solidFill>
                  <a:srgbClr val="1E5680"/>
                </a:solidFill>
                <a:ea typeface="+mn-ea"/>
                <a:cs typeface="+mn-cs"/>
              </a:rPr>
              <a:t>John C. Krauss,</a:t>
            </a:r>
            <a:r>
              <a:rPr lang="en-US" sz="1200" kern="1200" baseline="30000" dirty="0">
                <a:solidFill>
                  <a:srgbClr val="1E5680"/>
                </a:solidFill>
                <a:ea typeface="+mn-ea"/>
              </a:rPr>
              <a:t>6</a:t>
            </a:r>
            <a:r>
              <a:rPr lang="en-US" sz="1200" kern="1200" dirty="0">
                <a:solidFill>
                  <a:srgbClr val="1E5680"/>
                </a:solidFill>
                <a:ea typeface="+mn-ea"/>
                <a:cs typeface="+mn-cs"/>
              </a:rPr>
              <a:t> John H. Strickler,</a:t>
            </a:r>
            <a:r>
              <a:rPr lang="en-US" sz="1200" kern="1200" baseline="30000" dirty="0">
                <a:solidFill>
                  <a:srgbClr val="1E5680"/>
                </a:solidFill>
                <a:ea typeface="+mn-ea"/>
              </a:rPr>
              <a:t>7</a:t>
            </a:r>
            <a:r>
              <a:rPr lang="en-US" sz="1200" kern="1200" dirty="0">
                <a:solidFill>
                  <a:srgbClr val="1E5680"/>
                </a:solidFill>
                <a:ea typeface="+mn-ea"/>
                <a:cs typeface="+mn-cs"/>
              </a:rPr>
              <a:t> Alison R. Meloni,</a:t>
            </a:r>
            <a:r>
              <a:rPr lang="en-US" sz="1200" kern="1200" baseline="30000" dirty="0">
                <a:solidFill>
                  <a:srgbClr val="1E5680"/>
                </a:solidFill>
                <a:ea typeface="+mn-ea"/>
              </a:rPr>
              <a:t>8</a:t>
            </a:r>
            <a:r>
              <a:rPr lang="en-US" sz="1200" kern="1200" dirty="0">
                <a:solidFill>
                  <a:srgbClr val="1E5680"/>
                </a:solidFill>
                <a:ea typeface="+mn-ea"/>
                <a:cs typeface="+mn-cs"/>
              </a:rPr>
              <a:t> Tian Dai,</a:t>
            </a:r>
            <a:r>
              <a:rPr lang="en-US" sz="1200" kern="1200" baseline="30000" dirty="0">
                <a:solidFill>
                  <a:srgbClr val="1E5680"/>
                </a:solidFill>
                <a:ea typeface="+mn-ea"/>
              </a:rPr>
              <a:t>8</a:t>
            </a:r>
            <a:r>
              <a:rPr lang="en-US" sz="1200" kern="1200" dirty="0">
                <a:solidFill>
                  <a:srgbClr val="1E5680"/>
                </a:solidFill>
                <a:ea typeface="+mn-ea"/>
                <a:cs typeface="+mn-cs"/>
              </a:rPr>
              <a:t> Tracy L. Varrieur,</a:t>
            </a:r>
            <a:r>
              <a:rPr lang="en-US" sz="1200" kern="1200" baseline="30000" dirty="0">
                <a:solidFill>
                  <a:srgbClr val="1E5680"/>
                </a:solidFill>
                <a:ea typeface="+mn-ea"/>
              </a:rPr>
              <a:t>8</a:t>
            </a:r>
            <a:r>
              <a:rPr lang="en-US" sz="1200" kern="1200" dirty="0">
                <a:solidFill>
                  <a:srgbClr val="1E5680"/>
                </a:solidFill>
                <a:ea typeface="+mn-ea"/>
                <a:cs typeface="+mn-cs"/>
              </a:rPr>
              <a:t> David S. Hong</a:t>
            </a:r>
            <a:r>
              <a:rPr lang="en-US" sz="1200" kern="1200" baseline="30000" dirty="0">
                <a:solidFill>
                  <a:srgbClr val="1E5680"/>
                </a:solidFill>
                <a:ea typeface="+mn-ea"/>
                <a:cs typeface="+mn-cs"/>
              </a:rPr>
              <a:t>9</a:t>
            </a:r>
          </a:p>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IE" sz="675" b="0" i="0" u="none" strike="noStrike" kern="1200" cap="none" spc="0" normalizeH="0" baseline="30000" noProof="0" dirty="0">
              <a:ln>
                <a:noFill/>
              </a:ln>
              <a:solidFill>
                <a:srgbClr val="000000"/>
              </a:solidFill>
              <a:effectLst/>
              <a:uLnTx/>
              <a:uFillTx/>
              <a:latin typeface="Arial" panose="020B0604020202020204" pitchFamily="34" charset="0"/>
              <a:ea typeface="+mj-ea"/>
              <a:cs typeface="Arial" panose="020B0604020202020204" pitchFamily="34" charset="0"/>
              <a:sym typeface="Helvetica"/>
            </a:endParaRPr>
          </a:p>
          <a:p>
            <a:pPr marL="0" marR="0" lvl="0" indent="0" algn="l" defTabSz="685800" rtl="0" eaLnBrk="1" fontAlgn="auto" latinLnBrk="0" hangingPunct="1">
              <a:lnSpc>
                <a:spcPct val="12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Arial"/>
              <a:ea typeface="+mj-ea"/>
              <a:cs typeface="Arial" panose="020B0604020202020204" pitchFamily="34" charset="0"/>
              <a:sym typeface="Helvetica"/>
            </a:endParaRPr>
          </a:p>
        </p:txBody>
      </p:sp>
      <p:sp>
        <p:nvSpPr>
          <p:cNvPr id="3" name="TextBox 2">
            <a:extLst>
              <a:ext uri="{FF2B5EF4-FFF2-40B4-BE49-F238E27FC236}">
                <a16:creationId xmlns:a16="http://schemas.microsoft.com/office/drawing/2014/main" id="{5A9CFAB1-D0CD-43DC-8467-0BC68136D098}"/>
              </a:ext>
            </a:extLst>
          </p:cNvPr>
          <p:cNvSpPr txBox="1"/>
          <p:nvPr/>
        </p:nvSpPr>
        <p:spPr>
          <a:xfrm>
            <a:off x="200700" y="4797401"/>
            <a:ext cx="7435049" cy="360355"/>
          </a:xfrm>
          <a:prstGeom prst="rect">
            <a:avLst/>
          </a:prstGeom>
          <a:noFill/>
        </p:spPr>
        <p:txBody>
          <a:bodyPr wrap="none" rtlCol="0">
            <a:spAutoFit/>
          </a:bodyPr>
          <a:lstStyle/>
          <a:p>
            <a:pPr marL="0" marR="0" lvl="0" indent="0" algn="l" defTabSz="342892" rtl="0" eaLnBrk="1" fontAlgn="auto" latinLnBrk="0" hangingPunct="1">
              <a:lnSpc>
                <a:spcPct val="100000"/>
              </a:lnSpc>
              <a:spcBef>
                <a:spcPts val="0"/>
              </a:spcBef>
              <a:spcAft>
                <a:spcPts val="225"/>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j-ea"/>
                <a:cs typeface="+mj-cs"/>
                <a:sym typeface="Helvetica"/>
              </a:rPr>
              <a:t>Presented at World Conference on Lung Cancer (WCLC) 2022 Annual Meeting, August 6-9, 2022; Vienna, Austria. </a:t>
            </a:r>
          </a:p>
          <a:p>
            <a:pPr marL="0" marR="0" lvl="0" indent="0" algn="l" defTabSz="685681" rtl="0" eaLnBrk="1" fontAlgn="auto" latinLnBrk="0" hangingPunct="1">
              <a:lnSpc>
                <a:spcPct val="100000"/>
              </a:lnSpc>
              <a:spcBef>
                <a:spcPts val="0"/>
              </a:spcBef>
              <a:spcAft>
                <a:spcPts val="0"/>
              </a:spcAft>
              <a:buClrTx/>
              <a:buSzTx/>
              <a:buFontTx/>
              <a:buNone/>
              <a:tabLst/>
              <a:defRPr/>
            </a:pPr>
            <a:endParaRPr kumimoji="0" lang="en-US" sz="525"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endParaRPr>
          </a:p>
        </p:txBody>
      </p:sp>
      <p:sp>
        <p:nvSpPr>
          <p:cNvPr id="8" name="Text Placeholder 3">
            <a:extLst>
              <a:ext uri="{FF2B5EF4-FFF2-40B4-BE49-F238E27FC236}">
                <a16:creationId xmlns:a16="http://schemas.microsoft.com/office/drawing/2014/main" id="{0AD4FA28-1828-491E-999A-7E1FBBDE6993}"/>
              </a:ext>
            </a:extLst>
          </p:cNvPr>
          <p:cNvSpPr txBox="1">
            <a:spLocks/>
          </p:cNvSpPr>
          <p:nvPr/>
        </p:nvSpPr>
        <p:spPr>
          <a:xfrm>
            <a:off x="173485" y="3720140"/>
            <a:ext cx="8229600" cy="939802"/>
          </a:xfrm>
          <a:prstGeom prst="rect">
            <a:avLst/>
          </a:prstGeom>
        </p:spPr>
        <p:txBody>
          <a:bodyPr/>
          <a:lstStyle>
            <a:lvl1pPr marL="285737" indent="-285737" algn="l" rtl="0" eaLnBrk="1" fontAlgn="base" hangingPunct="1">
              <a:lnSpc>
                <a:spcPct val="95000"/>
              </a:lnSpc>
              <a:spcBef>
                <a:spcPct val="50000"/>
              </a:spcBef>
              <a:spcAft>
                <a:spcPct val="0"/>
              </a:spcAft>
              <a:buClr>
                <a:srgbClr val="1D5680"/>
              </a:buClr>
              <a:buFont typeface="Wingdings" panose="05000000000000000000" pitchFamily="2" charset="2"/>
              <a:buChar char="§"/>
              <a:defRPr sz="2667">
                <a:solidFill>
                  <a:schemeClr val="tx1"/>
                </a:solidFill>
                <a:latin typeface="Calibri" panose="020F0502020204030204" pitchFamily="34" charset="0"/>
                <a:ea typeface="+mn-ea"/>
                <a:cs typeface="Calibri" panose="020F0502020204030204" pitchFamily="34" charset="0"/>
              </a:defRPr>
            </a:lvl1pPr>
            <a:lvl2pPr marL="628619" indent="-285737" algn="l" rtl="0" eaLnBrk="1" fontAlgn="base" hangingPunct="1">
              <a:lnSpc>
                <a:spcPct val="95000"/>
              </a:lnSpc>
              <a:spcBef>
                <a:spcPct val="20000"/>
              </a:spcBef>
              <a:spcAft>
                <a:spcPct val="0"/>
              </a:spcAft>
              <a:buClr>
                <a:srgbClr val="1D5680"/>
              </a:buClr>
              <a:buFont typeface="Wingdings" panose="05000000000000000000" pitchFamily="2" charset="2"/>
              <a:buChar char="§"/>
              <a:defRPr sz="2533">
                <a:solidFill>
                  <a:schemeClr val="tx1"/>
                </a:solidFill>
                <a:latin typeface="Calibri" panose="020F0502020204030204" pitchFamily="34" charset="0"/>
                <a:cs typeface="Calibri" panose="020F0502020204030204" pitchFamily="34" charset="0"/>
              </a:defRPr>
            </a:lvl2pPr>
            <a:lvl3pPr marL="971502" indent="-285737" algn="l" rtl="0" eaLnBrk="1" fontAlgn="base" hangingPunct="1">
              <a:lnSpc>
                <a:spcPct val="95000"/>
              </a:lnSpc>
              <a:spcBef>
                <a:spcPct val="20000"/>
              </a:spcBef>
              <a:spcAft>
                <a:spcPct val="0"/>
              </a:spcAft>
              <a:buClr>
                <a:srgbClr val="1D5680"/>
              </a:buClr>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3pPr>
            <a:lvl4pPr marL="1314386" indent="-285737" algn="l" rtl="0" eaLnBrk="1" fontAlgn="base" hangingPunct="1">
              <a:lnSpc>
                <a:spcPct val="95000"/>
              </a:lnSpc>
              <a:spcBef>
                <a:spcPct val="20000"/>
              </a:spcBef>
              <a:spcAft>
                <a:spcPct val="0"/>
              </a:spcAft>
              <a:buClr>
                <a:srgbClr val="1D5680"/>
              </a:buClr>
              <a:buFont typeface="Wingdings" panose="05000000000000000000" pitchFamily="2" charset="2"/>
              <a:buChar char="§"/>
              <a:defRPr sz="2267">
                <a:solidFill>
                  <a:schemeClr val="tx1"/>
                </a:solidFill>
                <a:latin typeface="Calibri" panose="020F0502020204030204" pitchFamily="34" charset="0"/>
                <a:cs typeface="Calibri" panose="020F0502020204030204" pitchFamily="34" charset="0"/>
              </a:defRPr>
            </a:lvl4pPr>
            <a:lvl5pPr marL="1542973" indent="-171442" algn="l" rtl="0" eaLnBrk="1" fontAlgn="base" hangingPunct="1">
              <a:lnSpc>
                <a:spcPct val="95000"/>
              </a:lnSpc>
              <a:spcBef>
                <a:spcPct val="20000"/>
              </a:spcBef>
              <a:spcAft>
                <a:spcPct val="0"/>
              </a:spcAft>
              <a:buClr>
                <a:srgbClr val="1D5680"/>
              </a:buClr>
              <a:buSzPct val="75000"/>
              <a:buFont typeface="Wingdings" panose="05000000000000000000" pitchFamily="2" charset="2"/>
              <a:buChar char="§"/>
              <a:defRPr sz="2133">
                <a:solidFill>
                  <a:schemeClr val="tx1"/>
                </a:solidFill>
                <a:latin typeface="Calibri" panose="020F0502020204030204" pitchFamily="34" charset="0"/>
                <a:cs typeface="Calibri" panose="020F0502020204030204" pitchFamily="34" charset="0"/>
              </a:defRPr>
            </a:lvl5pPr>
            <a:lvl6pPr marL="1885857" indent="-171442" algn="l" rtl="0" eaLnBrk="1" fontAlgn="base" hangingPunct="1">
              <a:lnSpc>
                <a:spcPct val="95000"/>
              </a:lnSpc>
              <a:spcBef>
                <a:spcPct val="20000"/>
              </a:spcBef>
              <a:spcAft>
                <a:spcPct val="0"/>
              </a:spcAft>
              <a:buClr>
                <a:schemeClr val="accent1"/>
              </a:buClr>
              <a:buChar char="•"/>
              <a:defRPr sz="1200">
                <a:solidFill>
                  <a:schemeClr val="tx1"/>
                </a:solidFill>
                <a:latin typeface="+mn-lt"/>
              </a:defRPr>
            </a:lvl6pPr>
            <a:lvl7pPr marL="2228739" indent="-171442" algn="l" rtl="0" eaLnBrk="1" fontAlgn="base" hangingPunct="1">
              <a:lnSpc>
                <a:spcPct val="95000"/>
              </a:lnSpc>
              <a:spcBef>
                <a:spcPct val="20000"/>
              </a:spcBef>
              <a:spcAft>
                <a:spcPct val="0"/>
              </a:spcAft>
              <a:buClr>
                <a:schemeClr val="accent1"/>
              </a:buClr>
              <a:buChar char="•"/>
              <a:defRPr sz="1200">
                <a:solidFill>
                  <a:schemeClr val="tx1"/>
                </a:solidFill>
                <a:latin typeface="+mn-lt"/>
              </a:defRPr>
            </a:lvl7pPr>
            <a:lvl8pPr marL="2571622" indent="-171442" algn="l" rtl="0" eaLnBrk="1" fontAlgn="base" hangingPunct="1">
              <a:lnSpc>
                <a:spcPct val="95000"/>
              </a:lnSpc>
              <a:spcBef>
                <a:spcPct val="20000"/>
              </a:spcBef>
              <a:spcAft>
                <a:spcPct val="0"/>
              </a:spcAft>
              <a:buClr>
                <a:schemeClr val="accent1"/>
              </a:buClr>
              <a:buChar char="•"/>
              <a:defRPr sz="1200">
                <a:solidFill>
                  <a:schemeClr val="tx1"/>
                </a:solidFill>
                <a:latin typeface="+mn-lt"/>
              </a:defRPr>
            </a:lvl8pPr>
            <a:lvl9pPr marL="2914506" indent="-171442" algn="l" rtl="0" eaLnBrk="1" fontAlgn="base" hangingPunct="1">
              <a:lnSpc>
                <a:spcPct val="95000"/>
              </a:lnSpc>
              <a:spcBef>
                <a:spcPct val="20000"/>
              </a:spcBef>
              <a:spcAft>
                <a:spcPct val="0"/>
              </a:spcAft>
              <a:buClr>
                <a:schemeClr val="accent1"/>
              </a:buClr>
              <a:buChar char="•"/>
              <a:defRPr sz="1200">
                <a:solidFill>
                  <a:schemeClr val="tx1"/>
                </a:solidFill>
                <a:latin typeface="+mn-lt"/>
              </a:defRPr>
            </a:lvl9pPr>
          </a:lstStyle>
          <a:p>
            <a:pPr marL="0" lvl="0" indent="0" defTabSz="914400" hangingPunct="1">
              <a:buNone/>
            </a:pPr>
            <a:r>
              <a:rPr lang="en-US" sz="900" baseline="30000" dirty="0"/>
              <a:t>1</a:t>
            </a:r>
            <a:r>
              <a:rPr lang="en-US" sz="900" dirty="0"/>
              <a:t>Sarah Cannon Research Institute at </a:t>
            </a:r>
            <a:r>
              <a:rPr lang="en-US" sz="900" dirty="0" err="1"/>
              <a:t>HealthONE</a:t>
            </a:r>
            <a:r>
              <a:rPr lang="en-US" sz="900" dirty="0"/>
              <a:t>, Denver, CO, USA; </a:t>
            </a:r>
            <a:r>
              <a:rPr lang="en-US" sz="900" baseline="30000" dirty="0"/>
              <a:t>2</a:t>
            </a:r>
            <a:r>
              <a:rPr lang="en-US" sz="900" dirty="0"/>
              <a:t>Memorial Sloan Kettering Cancer Center, Weill Cornell Medicine, New York, NY, USA; </a:t>
            </a:r>
            <a:r>
              <a:rPr lang="en-US" sz="900" baseline="30000" dirty="0"/>
              <a:t>3</a:t>
            </a:r>
            <a:r>
              <a:rPr lang="en-US" sz="900" dirty="0"/>
              <a:t>Johns Hopkins School of Medicine, Baltimore, MD, USA; </a:t>
            </a:r>
            <a:r>
              <a:rPr lang="en-US" sz="900" baseline="30000" dirty="0"/>
              <a:t>4</a:t>
            </a:r>
            <a:r>
              <a:rPr lang="en-US" sz="900" dirty="0"/>
              <a:t>University of Chicago Medicine, Chicago, IL, USA; </a:t>
            </a:r>
            <a:r>
              <a:rPr lang="en-US" sz="900" baseline="30000" dirty="0"/>
              <a:t>5</a:t>
            </a:r>
            <a:r>
              <a:rPr lang="en-US" sz="900" dirty="0"/>
              <a:t>Perelman Center for Advanced Medicine, Philadelphia, PA, USA; </a:t>
            </a:r>
            <a:r>
              <a:rPr lang="en-US" sz="900" baseline="30000" dirty="0"/>
              <a:t>6</a:t>
            </a:r>
            <a:r>
              <a:rPr lang="en-US" sz="900" dirty="0"/>
              <a:t>University of Michigan Medical School, Ann Arbor, MI, USA; </a:t>
            </a:r>
            <a:r>
              <a:rPr lang="en-US" sz="900" baseline="30000" dirty="0"/>
              <a:t>7</a:t>
            </a:r>
            <a:r>
              <a:rPr lang="en-US" sz="900" dirty="0"/>
              <a:t>Duke University Medical Center, Durham, NC, USA; </a:t>
            </a:r>
            <a:r>
              <a:rPr lang="en-US" sz="900" baseline="30000" dirty="0"/>
              <a:t>8</a:t>
            </a:r>
            <a:r>
              <a:rPr lang="en-US" sz="900" dirty="0"/>
              <a:t>Amgen Inc., Thousand Oaks, CA, USA; </a:t>
            </a:r>
            <a:r>
              <a:rPr lang="en-US" sz="900" baseline="30000" dirty="0"/>
              <a:t>9</a:t>
            </a:r>
            <a:r>
              <a:rPr lang="en-US" sz="900" dirty="0"/>
              <a:t>The University of Texas MD Anderson Cancer Center, Houston, TX, USA</a:t>
            </a:r>
          </a:p>
        </p:txBody>
      </p:sp>
      <p:pic>
        <p:nvPicPr>
          <p:cNvPr id="7" name="Picture 6">
            <a:extLst>
              <a:ext uri="{FF2B5EF4-FFF2-40B4-BE49-F238E27FC236}">
                <a16:creationId xmlns:a16="http://schemas.microsoft.com/office/drawing/2014/main" id="{D4E948E5-011C-4C20-8FB7-1D0F9816FCDA}"/>
              </a:ext>
            </a:extLst>
          </p:cNvPr>
          <p:cNvPicPr>
            <a:picLocks noChangeAspect="1"/>
          </p:cNvPicPr>
          <p:nvPr/>
        </p:nvPicPr>
        <p:blipFill>
          <a:blip r:embed="rId3"/>
          <a:stretch>
            <a:fillRect/>
          </a:stretch>
        </p:blipFill>
        <p:spPr>
          <a:xfrm>
            <a:off x="200594" y="1909784"/>
            <a:ext cx="1450855" cy="816185"/>
          </a:xfrm>
          <a:prstGeom prst="rect">
            <a:avLst/>
          </a:prstGeom>
        </p:spPr>
      </p:pic>
      <p:sp>
        <p:nvSpPr>
          <p:cNvPr id="9" name="TextBox 8">
            <a:extLst>
              <a:ext uri="{FF2B5EF4-FFF2-40B4-BE49-F238E27FC236}">
                <a16:creationId xmlns:a16="http://schemas.microsoft.com/office/drawing/2014/main" id="{3A1A252C-92BD-4B77-B813-B375E061984D}"/>
              </a:ext>
            </a:extLst>
          </p:cNvPr>
          <p:cNvSpPr txBox="1"/>
          <p:nvPr/>
        </p:nvSpPr>
        <p:spPr>
          <a:xfrm>
            <a:off x="7383056" y="4926924"/>
            <a:ext cx="2040058" cy="230832"/>
          </a:xfrm>
          <a:prstGeom prst="rect">
            <a:avLst/>
          </a:prstGeom>
          <a:noFill/>
        </p:spPr>
        <p:txBody>
          <a:bodyPr wrap="square">
            <a:spAutoFit/>
          </a:bodyPr>
          <a:lstStyle/>
          <a:p>
            <a:r>
              <a:rPr lang="de-AT" sz="900" b="0" i="0" dirty="0">
                <a:solidFill>
                  <a:srgbClr val="303030"/>
                </a:solidFill>
                <a:effectLst/>
                <a:latin typeface="Arial" panose="020B0604020202020204" pitchFamily="34" charset="0"/>
              </a:rPr>
              <a:t>SC-AT-AMG 510-00189 0822</a:t>
            </a:r>
            <a:endParaRPr lang="en-AT" sz="900" dirty="0"/>
          </a:p>
        </p:txBody>
      </p:sp>
    </p:spTree>
    <p:extLst>
      <p:ext uri="{BB962C8B-B14F-4D97-AF65-F5344CB8AC3E}">
        <p14:creationId xmlns:p14="http://schemas.microsoft.com/office/powerpoint/2010/main" val="2445211210"/>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86413" y="3513453"/>
            <a:ext cx="6584745" cy="215444"/>
          </a:xfrm>
          <a:prstGeom prst="rect">
            <a:avLst/>
          </a:prstGeom>
        </p:spPr>
        <p:txBody>
          <a:bodyPr wrap="square">
            <a:spAutoFit/>
          </a:bodyPr>
          <a:lstStyle/>
          <a:p>
            <a:pPr hangingPunct="1"/>
            <a:r>
              <a:rPr lang="en-US" sz="800" kern="1200" dirty="0">
                <a:solidFill>
                  <a:schemeClr val="tx1"/>
                </a:solidFill>
                <a:latin typeface="Arial" panose="020B0604020202020204"/>
              </a:rPr>
              <a:t>*One patient with PD was not included in tumor response due to data entry error.</a:t>
            </a:r>
          </a:p>
        </p:txBody>
      </p:sp>
      <p:sp>
        <p:nvSpPr>
          <p:cNvPr id="4" name="Title 1">
            <a:extLst>
              <a:ext uri="{FF2B5EF4-FFF2-40B4-BE49-F238E27FC236}">
                <a16:creationId xmlns:a16="http://schemas.microsoft.com/office/drawing/2014/main" id="{A3113582-A23E-4375-AB6E-5E0358E3AEEF}"/>
              </a:ext>
            </a:extLst>
          </p:cNvPr>
          <p:cNvSpPr txBox="1">
            <a:spLocks/>
          </p:cNvSpPr>
          <p:nvPr/>
        </p:nvSpPr>
        <p:spPr>
          <a:xfrm>
            <a:off x="140676" y="226647"/>
            <a:ext cx="8876323" cy="1150409"/>
          </a:xfrm>
          <a:prstGeom prst="rect">
            <a:avLst/>
          </a:prstGeom>
        </p:spPr>
        <p:txBody>
          <a:bodyPr vert="horz" lIns="0" tIns="45720" rIns="0" bIns="45720" rtlCol="0" anchor="t">
            <a:norm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1E5680"/>
                </a:solidFill>
                <a:effectLst/>
                <a:uLnTx/>
                <a:uFillTx/>
                <a:latin typeface="Arial" panose="020B0604020202020204"/>
                <a:ea typeface="+mj-ea"/>
                <a:cs typeface="+mj-cs"/>
              </a:rPr>
              <a:t>Tumor Response*</a:t>
            </a:r>
            <a:r>
              <a:rPr kumimoji="0" lang="en-US" sz="2600" b="1" i="0" u="none" strike="noStrike" kern="1200" cap="none" spc="0" normalizeH="0" noProof="0" dirty="0">
                <a:ln>
                  <a:noFill/>
                </a:ln>
                <a:solidFill>
                  <a:srgbClr val="1E5680"/>
                </a:solidFill>
                <a:effectLst/>
                <a:uLnTx/>
                <a:uFillTx/>
                <a:latin typeface="Arial" panose="020B0604020202020204"/>
                <a:ea typeface="+mj-ea"/>
                <a:cs typeface="+mj-cs"/>
              </a:rPr>
              <a:t> in NSCLC</a:t>
            </a:r>
            <a:endParaRPr kumimoji="0" lang="en-US" sz="2600" b="1" i="0" u="none" strike="noStrike" kern="1200" cap="none" spc="0" normalizeH="0" baseline="0" noProof="0" dirty="0">
              <a:ln>
                <a:noFill/>
              </a:ln>
              <a:solidFill>
                <a:srgbClr val="1E5680"/>
              </a:solidFill>
              <a:effectLst/>
              <a:uLnTx/>
              <a:uFillTx/>
              <a:latin typeface="Arial" panose="020B0604020202020204"/>
              <a:ea typeface="+mj-ea"/>
              <a:cs typeface="+mj-cs"/>
            </a:endParaRPr>
          </a:p>
        </p:txBody>
      </p:sp>
      <p:graphicFrame>
        <p:nvGraphicFramePr>
          <p:cNvPr id="8" name="Table 7">
            <a:extLst>
              <a:ext uri="{FF2B5EF4-FFF2-40B4-BE49-F238E27FC236}">
                <a16:creationId xmlns:a16="http://schemas.microsoft.com/office/drawing/2014/main" id="{161B28A9-A2B6-465A-B88D-040D41B523B5}"/>
              </a:ext>
            </a:extLst>
          </p:cNvPr>
          <p:cNvGraphicFramePr>
            <a:graphicFrameLocks noGrp="1"/>
          </p:cNvGraphicFramePr>
          <p:nvPr>
            <p:extLst>
              <p:ext uri="{D42A27DB-BD31-4B8C-83A1-F6EECF244321}">
                <p14:modId xmlns:p14="http://schemas.microsoft.com/office/powerpoint/2010/main" val="3959686920"/>
              </p:ext>
            </p:extLst>
          </p:nvPr>
        </p:nvGraphicFramePr>
        <p:xfrm>
          <a:off x="58165" y="3838981"/>
          <a:ext cx="9027669" cy="609600"/>
        </p:xfrm>
        <a:graphic>
          <a:graphicData uri="http://schemas.openxmlformats.org/drawingml/2006/table">
            <a:tbl>
              <a:tblPr firstRow="1" bandRow="1"/>
              <a:tblGrid>
                <a:gridCol w="9027669">
                  <a:extLst>
                    <a:ext uri="{9D8B030D-6E8A-4147-A177-3AD203B41FA5}">
                      <a16:colId xmlns:a16="http://schemas.microsoft.com/office/drawing/2014/main" val="113846626"/>
                    </a:ext>
                  </a:extLst>
                </a:gridCol>
              </a:tblGrid>
              <a:tr h="522855">
                <a:tc>
                  <a:txBody>
                    <a:bodyPr/>
                    <a:lstStyle>
                      <a:lvl1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1pPr>
                      <a:lvl2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2pPr>
                      <a:lvl3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3pPr>
                      <a:lvl4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4pPr>
                      <a:lvl5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9pPr>
                    </a:lstStyle>
                    <a:p>
                      <a:pPr marL="0" indent="0" algn="l">
                        <a:buNone/>
                      </a:pPr>
                      <a:r>
                        <a:rPr lang="en-US" sz="1600" b="1" i="0" u="none" strike="noStrike" cap="none" spc="0" baseline="0" dirty="0">
                          <a:ln>
                            <a:noFill/>
                          </a:ln>
                          <a:solidFill>
                            <a:srgbClr val="1E5680"/>
                          </a:solidFill>
                          <a:effectLst/>
                          <a:uFillTx/>
                          <a:latin typeface="Arial" panose="020B0604020202020204"/>
                          <a:ea typeface="+mn-ea"/>
                          <a:cs typeface="+mn-cs"/>
                          <a:sym typeface="Gill Sans"/>
                        </a:rPr>
                        <a:t>At the two highest doses, responders included 3 of 4 patients who were </a:t>
                      </a:r>
                      <a:r>
                        <a:rPr lang="pt-BR" sz="1600" b="1" strike="noStrike" dirty="0">
                          <a:solidFill>
                            <a:srgbClr val="1E5680"/>
                          </a:solidFill>
                          <a:latin typeface="Arial" panose="020B0604020202020204"/>
                        </a:rPr>
                        <a:t>KRAS</a:t>
                      </a:r>
                      <a:r>
                        <a:rPr lang="pt-BR" sz="1600" b="1" strike="noStrike" baseline="30000" dirty="0">
                          <a:solidFill>
                            <a:srgbClr val="1E5680"/>
                          </a:solidFill>
                          <a:latin typeface="Arial" panose="020B0604020202020204"/>
                        </a:rPr>
                        <a:t>G12C </a:t>
                      </a:r>
                      <a:r>
                        <a:rPr lang="pt-BR" sz="1600" b="1" strike="noStrike" dirty="0">
                          <a:solidFill>
                            <a:srgbClr val="1E5680"/>
                          </a:solidFill>
                          <a:latin typeface="Arial" panose="020B0604020202020204"/>
                        </a:rPr>
                        <a:t>i-naïve</a:t>
                      </a:r>
                      <a:endParaRPr lang="en-US" sz="1600" b="1" strike="noStrike" baseline="0" dirty="0">
                        <a:solidFill>
                          <a:srgbClr val="1E5680"/>
                        </a:solidFill>
                      </a:endParaRPr>
                    </a:p>
                  </a:txBody>
                  <a:tcPr marL="182880" marR="182880" marT="182880" marB="182880">
                    <a:lnL w="76200" cap="flat" cmpd="sng" algn="ctr">
                      <a:solidFill>
                        <a:srgbClr val="6BBBB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706111674"/>
                  </a:ext>
                </a:extLst>
              </a:tr>
            </a:tbl>
          </a:graphicData>
        </a:graphic>
      </p:graphicFrame>
      <p:pic>
        <p:nvPicPr>
          <p:cNvPr id="2" name="Picture 1"/>
          <p:cNvPicPr>
            <a:picLocks noChangeAspect="1"/>
          </p:cNvPicPr>
          <p:nvPr/>
        </p:nvPicPr>
        <p:blipFill>
          <a:blip r:embed="rId3"/>
          <a:stretch>
            <a:fillRect/>
          </a:stretch>
        </p:blipFill>
        <p:spPr>
          <a:xfrm>
            <a:off x="1501971" y="1044433"/>
            <a:ext cx="6140058" cy="2596896"/>
          </a:xfrm>
          <a:prstGeom prst="rect">
            <a:avLst/>
          </a:prstGeom>
        </p:spPr>
      </p:pic>
      <p:pic>
        <p:nvPicPr>
          <p:cNvPr id="7" name="Picture 6">
            <a:extLst>
              <a:ext uri="{FF2B5EF4-FFF2-40B4-BE49-F238E27FC236}">
                <a16:creationId xmlns:a16="http://schemas.microsoft.com/office/drawing/2014/main" id="{C902DC1B-2079-4D52-A6D8-4A0AA25D04FC}"/>
              </a:ext>
            </a:extLst>
          </p:cNvPr>
          <p:cNvPicPr>
            <a:picLocks noChangeAspect="1"/>
          </p:cNvPicPr>
          <p:nvPr/>
        </p:nvPicPr>
        <p:blipFill>
          <a:blip r:embed="rId4"/>
          <a:stretch>
            <a:fillRect/>
          </a:stretch>
        </p:blipFill>
        <p:spPr>
          <a:xfrm>
            <a:off x="8158528" y="251145"/>
            <a:ext cx="985472" cy="554382"/>
          </a:xfrm>
          <a:prstGeom prst="rect">
            <a:avLst/>
          </a:prstGeom>
        </p:spPr>
      </p:pic>
      <p:sp>
        <p:nvSpPr>
          <p:cNvPr id="9" name="TextBox 8">
            <a:extLst>
              <a:ext uri="{FF2B5EF4-FFF2-40B4-BE49-F238E27FC236}">
                <a16:creationId xmlns:a16="http://schemas.microsoft.com/office/drawing/2014/main" id="{EA6E2DE3-6D6D-4497-A796-DAA6774034C3}"/>
              </a:ext>
            </a:extLst>
          </p:cNvPr>
          <p:cNvSpPr txBox="1"/>
          <p:nvPr/>
        </p:nvSpPr>
        <p:spPr>
          <a:xfrm>
            <a:off x="234868" y="4506573"/>
            <a:ext cx="7804231" cy="7201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914400" rtl="0" eaLnBrk="1" fontAlgn="auto" latinLnBrk="0" hangingPunct="1">
              <a:lnSpc>
                <a:spcPct val="90000"/>
              </a:lnSpc>
              <a:spcBef>
                <a:spcPts val="0"/>
              </a:spcBef>
              <a:spcAft>
                <a:spcPts val="300"/>
              </a:spcAft>
              <a:buClrTx/>
              <a:buSzTx/>
              <a:buFontTx/>
              <a:buNone/>
              <a:tabLst/>
              <a:defRPr/>
            </a:pPr>
            <a:r>
              <a:rPr lang="en-US" sz="800" dirty="0" err="1">
                <a:latin typeface="Arial" panose="020B0604020202020204" pitchFamily="34" charset="0"/>
                <a:cs typeface="Arial" panose="020B0604020202020204" pitchFamily="34" charset="0"/>
              </a:rPr>
              <a:t>i</a:t>
            </a:r>
            <a:r>
              <a:rPr lang="en-US" sz="800" dirty="0">
                <a:latin typeface="Arial" panose="020B0604020202020204" pitchFamily="34" charset="0"/>
                <a:cs typeface="Arial" panose="020B0604020202020204" pitchFamily="34" charset="0"/>
              </a:rPr>
              <a:t>, inhibitor; KRAS, Kirsten rat sarcoma viral oncogene homolog; NSCLC, non-small cell lung cancer; PD, progressive disease; PR, partial response; SD, stable disease.</a:t>
            </a:r>
          </a:p>
          <a:p>
            <a:pPr marL="0" marR="0" lvl="0" indent="0" algn="l" defTabSz="914400" rtl="0" eaLnBrk="1" fontAlgn="auto" latinLnBrk="0" hangingPunct="1">
              <a:lnSpc>
                <a:spcPct val="90000"/>
              </a:lnSpc>
              <a:spcBef>
                <a:spcPts val="0"/>
              </a:spcBef>
              <a:spcAft>
                <a:spcPts val="300"/>
              </a:spcAft>
              <a:buClrTx/>
              <a:buSzTx/>
              <a:buFontTx/>
              <a:buNone/>
              <a:tabLst/>
              <a:defRPr/>
            </a:pPr>
            <a:endParaRPr lang="en-US" sz="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300"/>
              </a:spcAft>
              <a:buClrTx/>
              <a:buSzTx/>
              <a:buFontTx/>
              <a:buNone/>
              <a:tabLst/>
              <a:defRPr/>
            </a:pPr>
            <a:r>
              <a:rPr lang="en-US" sz="800" dirty="0" err="1">
                <a:latin typeface="Arial" panose="020B0604020202020204" pitchFamily="34" charset="0"/>
                <a:cs typeface="Arial" panose="020B0604020202020204" pitchFamily="34" charset="0"/>
              </a:rPr>
              <a:t>Falchook</a:t>
            </a:r>
            <a: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 GS</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a:rPr>
              <a:t>, et al. Presented at</a:t>
            </a:r>
            <a: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 World Conference on Lung Cancer (WCLC) 2022 Annual Meeting, August 6-9, 2022; Vienna, Austria. </a:t>
            </a:r>
          </a:p>
          <a:p>
            <a:pPr marL="0" marR="0" lvl="0" indent="0" algn="l" defTabSz="914400" rtl="0" eaLnBrk="1" fontAlgn="auto" latinLnBrk="0" hangingPunct="1">
              <a:lnSpc>
                <a:spcPct val="90000"/>
              </a:lnSpc>
              <a:spcBef>
                <a:spcPts val="0"/>
              </a:spcBef>
              <a:spcAft>
                <a:spcPts val="30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a:endParaRPr>
          </a:p>
        </p:txBody>
      </p:sp>
    </p:spTree>
    <p:extLst>
      <p:ext uri="{BB962C8B-B14F-4D97-AF65-F5344CB8AC3E}">
        <p14:creationId xmlns:p14="http://schemas.microsoft.com/office/powerpoint/2010/main" val="17024595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113582-A23E-4375-AB6E-5E0358E3AEEF}"/>
              </a:ext>
            </a:extLst>
          </p:cNvPr>
          <p:cNvSpPr txBox="1">
            <a:spLocks/>
          </p:cNvSpPr>
          <p:nvPr/>
        </p:nvSpPr>
        <p:spPr>
          <a:xfrm>
            <a:off x="140676" y="355049"/>
            <a:ext cx="8876323" cy="1150409"/>
          </a:xfrm>
          <a:prstGeom prst="rect">
            <a:avLst/>
          </a:prstGeom>
        </p:spPr>
        <p:txBody>
          <a:bodyPr vert="horz" lIns="0" tIns="45720" rIns="0" bIns="45720" rtlCol="0" anchor="t">
            <a:norm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1E5680"/>
                </a:solidFill>
                <a:effectLst/>
                <a:uLnTx/>
                <a:uFillTx/>
                <a:latin typeface="Arial" panose="020B0604020202020204"/>
                <a:ea typeface="+mj-ea"/>
                <a:cs typeface="+mj-cs"/>
              </a:rPr>
              <a:t>Treatment Duration in NSCLC</a:t>
            </a:r>
          </a:p>
        </p:txBody>
      </p:sp>
      <p:sp>
        <p:nvSpPr>
          <p:cNvPr id="9" name="Content Placeholder 8">
            <a:extLst>
              <a:ext uri="{FF2B5EF4-FFF2-40B4-BE49-F238E27FC236}">
                <a16:creationId xmlns:a16="http://schemas.microsoft.com/office/drawing/2014/main" id="{C43AE3E5-02D0-4851-A830-E2CE4867227A}"/>
              </a:ext>
            </a:extLst>
          </p:cNvPr>
          <p:cNvSpPr txBox="1">
            <a:spLocks/>
          </p:cNvSpPr>
          <p:nvPr/>
        </p:nvSpPr>
        <p:spPr>
          <a:xfrm>
            <a:off x="6718491" y="3550336"/>
            <a:ext cx="2658907" cy="534138"/>
          </a:xfrm>
          <a:prstGeom prst="rect">
            <a:avLst/>
          </a:prstGeom>
        </p:spPr>
        <p:txBody>
          <a:bodyPr vert="horz" lIns="0" tIns="45720" rIns="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2"/>
                </a:solidFill>
                <a:latin typeface="+mn-lt"/>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2pPr>
            <a:lvl3pPr marL="2286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3pPr>
            <a:lvl4pPr marL="4572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4pPr>
            <a:lvl5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None/>
              <a:defRPr/>
            </a:pPr>
            <a:r>
              <a:rPr lang="en-US" sz="1100" dirty="0">
                <a:solidFill>
                  <a:srgbClr val="1E5680"/>
                </a:solidFill>
                <a:latin typeface="Arial" panose="020B0604020202020204"/>
              </a:rPr>
              <a:t>Median follow-up: 5.8 months</a:t>
            </a:r>
            <a:endParaRPr lang="pt-BR" sz="1100" b="1" dirty="0">
              <a:solidFill>
                <a:srgbClr val="1E5680"/>
              </a:solidFill>
              <a:latin typeface="Arial" panose="020B0604020202020204"/>
            </a:endParaRPr>
          </a:p>
        </p:txBody>
      </p:sp>
      <p:pic>
        <p:nvPicPr>
          <p:cNvPr id="2" name="Picture 1"/>
          <p:cNvPicPr>
            <a:picLocks noChangeAspect="1"/>
          </p:cNvPicPr>
          <p:nvPr/>
        </p:nvPicPr>
        <p:blipFill>
          <a:blip r:embed="rId3"/>
          <a:stretch>
            <a:fillRect/>
          </a:stretch>
        </p:blipFill>
        <p:spPr>
          <a:xfrm>
            <a:off x="1276394" y="917147"/>
            <a:ext cx="6591208" cy="2958259"/>
          </a:xfrm>
          <a:prstGeom prst="rect">
            <a:avLst/>
          </a:prstGeom>
        </p:spPr>
      </p:pic>
      <p:graphicFrame>
        <p:nvGraphicFramePr>
          <p:cNvPr id="8" name="Table 7">
            <a:extLst>
              <a:ext uri="{FF2B5EF4-FFF2-40B4-BE49-F238E27FC236}">
                <a16:creationId xmlns:a16="http://schemas.microsoft.com/office/drawing/2014/main" id="{787EC714-94F7-4B1E-9AE5-987588A3B622}"/>
              </a:ext>
            </a:extLst>
          </p:cNvPr>
          <p:cNvGraphicFramePr>
            <a:graphicFrameLocks noGrp="1"/>
          </p:cNvGraphicFramePr>
          <p:nvPr>
            <p:extLst>
              <p:ext uri="{D42A27DB-BD31-4B8C-83A1-F6EECF244321}">
                <p14:modId xmlns:p14="http://schemas.microsoft.com/office/powerpoint/2010/main" val="486748836"/>
              </p:ext>
            </p:extLst>
          </p:nvPr>
        </p:nvGraphicFramePr>
        <p:xfrm>
          <a:off x="231832" y="3886532"/>
          <a:ext cx="8680336" cy="822960"/>
        </p:xfrm>
        <a:graphic>
          <a:graphicData uri="http://schemas.openxmlformats.org/drawingml/2006/table">
            <a:tbl>
              <a:tblPr firstRow="1" bandRow="1"/>
              <a:tblGrid>
                <a:gridCol w="8680336">
                  <a:extLst>
                    <a:ext uri="{9D8B030D-6E8A-4147-A177-3AD203B41FA5}">
                      <a16:colId xmlns:a16="http://schemas.microsoft.com/office/drawing/2014/main" val="113846626"/>
                    </a:ext>
                  </a:extLst>
                </a:gridCol>
              </a:tblGrid>
              <a:tr h="0">
                <a:tc>
                  <a:txBody>
                    <a:bodyPr/>
                    <a:lstStyle>
                      <a:lvl1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1pPr>
                      <a:lvl2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2pPr>
                      <a:lvl3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3pPr>
                      <a:lvl4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4pPr>
                      <a:lvl5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9pPr>
                    </a:lstStyle>
                    <a:p>
                      <a:pPr marL="171450" indent="-171450" algn="l">
                        <a:buFont typeface="Arial" panose="020B0604020202020204" pitchFamily="34" charset="0"/>
                        <a:buChar char="•"/>
                      </a:pPr>
                      <a:r>
                        <a:rPr lang="en-US" sz="1400" baseline="0" dirty="0">
                          <a:solidFill>
                            <a:srgbClr val="1E5680"/>
                          </a:solidFill>
                        </a:rPr>
                        <a:t>Two of 3 patients with PR</a:t>
                      </a:r>
                      <a:r>
                        <a:rPr lang="en-US" sz="1400" strike="noStrike" baseline="0" dirty="0">
                          <a:solidFill>
                            <a:srgbClr val="1E5680"/>
                          </a:solidFill>
                        </a:rPr>
                        <a:t> </a:t>
                      </a:r>
                      <a:r>
                        <a:rPr lang="en-US" sz="1400" baseline="0" dirty="0">
                          <a:solidFill>
                            <a:srgbClr val="1E5680"/>
                          </a:solidFill>
                        </a:rPr>
                        <a:t>had an ongoing response at data cutoff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1E5680"/>
                          </a:solidFill>
                        </a:rPr>
                        <a:t>One patient, whose NSCLC progressed on prior sotorasib, achieved tumor shrinkage &gt; 30% </a:t>
                      </a:r>
                    </a:p>
                    <a:p>
                      <a:pPr marL="18288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solidFill>
                            <a:srgbClr val="1E5680"/>
                          </a:solidFill>
                        </a:rPr>
                        <a:t>at 5.5 months, with PD at 6.9 months</a:t>
                      </a:r>
                    </a:p>
                  </a:txBody>
                  <a:tcPr marL="164592" marR="164592" marT="91440" marB="91440">
                    <a:lnL w="76200" cap="flat" cmpd="sng" algn="ctr">
                      <a:solidFill>
                        <a:srgbClr val="6BBBB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706111674"/>
                  </a:ext>
                </a:extLst>
              </a:tr>
            </a:tbl>
          </a:graphicData>
        </a:graphic>
      </p:graphicFrame>
      <p:sp>
        <p:nvSpPr>
          <p:cNvPr id="11" name="TextBox 10">
            <a:extLst>
              <a:ext uri="{FF2B5EF4-FFF2-40B4-BE49-F238E27FC236}">
                <a16:creationId xmlns:a16="http://schemas.microsoft.com/office/drawing/2014/main" id="{1BC25724-D553-415B-BC65-1B033E9AD669}"/>
              </a:ext>
            </a:extLst>
          </p:cNvPr>
          <p:cNvSpPr txBox="1"/>
          <p:nvPr/>
        </p:nvSpPr>
        <p:spPr>
          <a:xfrm>
            <a:off x="228601" y="4707364"/>
            <a:ext cx="8569463" cy="5293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914400" rtl="0" eaLnBrk="1" fontAlgn="auto" latinLnBrk="0" hangingPunct="1">
              <a:lnSpc>
                <a:spcPct val="90000"/>
              </a:lnSpc>
              <a:spcBef>
                <a:spcPts val="0"/>
              </a:spcBef>
              <a:spcAft>
                <a:spcPts val="300"/>
              </a:spcAft>
              <a:buClrTx/>
              <a:buSzTx/>
              <a:buFontTx/>
              <a:buNone/>
              <a:tabLst/>
              <a:defRPr/>
            </a:pPr>
            <a:r>
              <a:rPr lang="en-US" sz="700" dirty="0">
                <a:latin typeface="Arial" panose="020B0604020202020204" pitchFamily="34" charset="0"/>
                <a:cs typeface="Arial" panose="020B0604020202020204" pitchFamily="34" charset="0"/>
              </a:rPr>
              <a:t>DOR, duration of response; KRAS, Kirsten rat sarcoma viral oncogene homolog; NSCLC, non-small cell lung cancer; PD, progressive disease; PR, partial response; SD, stable disease.</a:t>
            </a:r>
          </a:p>
          <a:p>
            <a:pPr marL="0" marR="0" lvl="0" indent="0" algn="l" defTabSz="914400" rtl="0" eaLnBrk="1" fontAlgn="auto" latinLnBrk="0" hangingPunct="1">
              <a:lnSpc>
                <a:spcPct val="90000"/>
              </a:lnSpc>
              <a:spcBef>
                <a:spcPts val="0"/>
              </a:spcBef>
              <a:spcAft>
                <a:spcPts val="300"/>
              </a:spcAft>
              <a:buClrTx/>
              <a:buSzTx/>
              <a:buFontTx/>
              <a:buNone/>
              <a:tabLst/>
              <a:defRPr/>
            </a:pPr>
            <a:r>
              <a:rPr lang="en-US" sz="700" dirty="0" err="1">
                <a:latin typeface="Arial" panose="020B0604020202020204" pitchFamily="34" charset="0"/>
                <a:cs typeface="Arial" panose="020B0604020202020204" pitchFamily="34" charset="0"/>
              </a:rPr>
              <a:t>Falchook</a:t>
            </a:r>
            <a:r>
              <a:rPr kumimoji="0" lang="en-US" sz="7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 GS</a:t>
            </a: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a:rPr>
              <a:t>, et al. Presented at</a:t>
            </a:r>
            <a:r>
              <a:rPr kumimoji="0" lang="en-US" sz="7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 World Conference on Lung Cancer (WCLC) 2022 Annual Meeting, August 6-9, 2022; Vienna, Austria. </a:t>
            </a:r>
          </a:p>
          <a:p>
            <a:pPr marL="0" marR="0" lvl="0" indent="0" algn="l" defTabSz="914400" rtl="0" eaLnBrk="1" fontAlgn="auto" latinLnBrk="0" hangingPunct="1">
              <a:lnSpc>
                <a:spcPct val="90000"/>
              </a:lnSpc>
              <a:spcBef>
                <a:spcPts val="0"/>
              </a:spcBef>
              <a:spcAft>
                <a:spcPts val="30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a:endParaRPr>
          </a:p>
        </p:txBody>
      </p:sp>
      <p:pic>
        <p:nvPicPr>
          <p:cNvPr id="12" name="Picture 11">
            <a:extLst>
              <a:ext uri="{FF2B5EF4-FFF2-40B4-BE49-F238E27FC236}">
                <a16:creationId xmlns:a16="http://schemas.microsoft.com/office/drawing/2014/main" id="{3E8AEC78-42A5-4447-B41D-41D997ED7B46}"/>
              </a:ext>
            </a:extLst>
          </p:cNvPr>
          <p:cNvPicPr>
            <a:picLocks noChangeAspect="1"/>
          </p:cNvPicPr>
          <p:nvPr/>
        </p:nvPicPr>
        <p:blipFill>
          <a:blip r:embed="rId4"/>
          <a:stretch>
            <a:fillRect/>
          </a:stretch>
        </p:blipFill>
        <p:spPr>
          <a:xfrm>
            <a:off x="8158528" y="251145"/>
            <a:ext cx="985472" cy="554382"/>
          </a:xfrm>
          <a:prstGeom prst="rect">
            <a:avLst/>
          </a:prstGeom>
        </p:spPr>
      </p:pic>
    </p:spTree>
    <p:extLst>
      <p:ext uri="{BB962C8B-B14F-4D97-AF65-F5344CB8AC3E}">
        <p14:creationId xmlns:p14="http://schemas.microsoft.com/office/powerpoint/2010/main" val="235540381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113582-A23E-4375-AB6E-5E0358E3AEEF}"/>
              </a:ext>
            </a:extLst>
          </p:cNvPr>
          <p:cNvSpPr txBox="1">
            <a:spLocks/>
          </p:cNvSpPr>
          <p:nvPr/>
        </p:nvSpPr>
        <p:spPr>
          <a:xfrm>
            <a:off x="145785" y="350411"/>
            <a:ext cx="8762164" cy="1150409"/>
          </a:xfrm>
          <a:prstGeom prst="rect">
            <a:avLst/>
          </a:prstGeom>
        </p:spPr>
        <p:txBody>
          <a:bodyPr vert="horz" lIns="0" tIns="45720" rIns="0" bIns="45720" rtlCol="0" anchor="t">
            <a:norm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lvl="0"/>
            <a:r>
              <a:rPr lang="en-US" sz="2600" dirty="0">
                <a:solidFill>
                  <a:srgbClr val="1E5680"/>
                </a:solidFill>
                <a:latin typeface="Arial" panose="020B0604020202020204"/>
              </a:rPr>
              <a:t>Conclusions</a:t>
            </a:r>
            <a:endParaRPr kumimoji="0" lang="en-US" sz="2600" b="1" i="0" u="none" strike="noStrike" kern="1200" cap="none" spc="0" normalizeH="0" baseline="0" noProof="0" dirty="0">
              <a:ln>
                <a:noFill/>
              </a:ln>
              <a:solidFill>
                <a:srgbClr val="1E5680"/>
              </a:solidFill>
              <a:effectLst/>
              <a:uLnTx/>
              <a:uFillTx/>
              <a:latin typeface="Arial" panose="020B0604020202020204"/>
            </a:endParaRPr>
          </a:p>
        </p:txBody>
      </p:sp>
      <p:sp>
        <p:nvSpPr>
          <p:cNvPr id="2" name="TextBox 1">
            <a:extLst>
              <a:ext uri="{FF2B5EF4-FFF2-40B4-BE49-F238E27FC236}">
                <a16:creationId xmlns:a16="http://schemas.microsoft.com/office/drawing/2014/main" id="{4CA9941C-106F-47F0-B60E-1D9C934D7402}"/>
              </a:ext>
            </a:extLst>
          </p:cNvPr>
          <p:cNvSpPr txBox="1"/>
          <p:nvPr/>
        </p:nvSpPr>
        <p:spPr>
          <a:xfrm>
            <a:off x="182657" y="1082916"/>
            <a:ext cx="8807520" cy="21236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spcAft>
                <a:spcPts val="600"/>
              </a:spcAft>
              <a:buFont typeface="Arial" panose="020B0604020202020204" pitchFamily="34" charset="0"/>
              <a:buChar char="•"/>
              <a:defRPr/>
            </a:pPr>
            <a:r>
              <a:rPr lang="pt-BR" sz="1700" dirty="0">
                <a:solidFill>
                  <a:srgbClr val="1E5680"/>
                </a:solidFill>
                <a:latin typeface="Arial" panose="020B0604020202020204" pitchFamily="34" charset="0"/>
                <a:cs typeface="Arial" panose="020B0604020202020204" pitchFamily="34" charset="0"/>
              </a:rPr>
              <a:t>Preclinical rationale and putative mechanisms of resistance support the combination of sotorasib with a SHP2 inhibitor </a:t>
            </a:r>
          </a:p>
          <a:p>
            <a:pPr marL="285750" indent="-285750">
              <a:spcAft>
                <a:spcPts val="600"/>
              </a:spcAft>
              <a:buFont typeface="Arial" panose="020B0604020202020204" pitchFamily="34" charset="0"/>
              <a:buChar char="•"/>
              <a:defRPr/>
            </a:pPr>
            <a:r>
              <a:rPr lang="pt-BR" sz="1700" dirty="0">
                <a:solidFill>
                  <a:srgbClr val="1E5680"/>
                </a:solidFill>
                <a:latin typeface="Arial" panose="020B0604020202020204" pitchFamily="34" charset="0"/>
                <a:cs typeface="Arial" panose="020B0604020202020204" pitchFamily="34" charset="0"/>
              </a:rPr>
              <a:t>Combination of sotorasib with a SHP2 inhibitor, RMC-4630, based on early data, appears safe and well-tolerated in </a:t>
            </a:r>
            <a:r>
              <a:rPr lang="pt-BR" sz="1700" i="1" dirty="0">
                <a:solidFill>
                  <a:srgbClr val="1E5680"/>
                </a:solidFill>
                <a:latin typeface="Arial" panose="020B0604020202020204" pitchFamily="34" charset="0"/>
                <a:cs typeface="Arial" panose="020B0604020202020204" pitchFamily="34" charset="0"/>
              </a:rPr>
              <a:t>KRAS</a:t>
            </a:r>
            <a:r>
              <a:rPr lang="pt-BR" sz="1700" dirty="0">
                <a:solidFill>
                  <a:srgbClr val="1E5680"/>
                </a:solidFill>
                <a:latin typeface="Arial" panose="020B0604020202020204" pitchFamily="34" charset="0"/>
                <a:cs typeface="Arial" panose="020B0604020202020204" pitchFamily="34" charset="0"/>
              </a:rPr>
              <a:t> G12C-mutated solid tumors</a:t>
            </a:r>
          </a:p>
          <a:p>
            <a:pPr marL="514350" lvl="2" indent="-285750">
              <a:spcAft>
                <a:spcPts val="600"/>
              </a:spcAft>
              <a:buFont typeface="Arial" panose="020B0604020202020204" pitchFamily="34" charset="0"/>
              <a:buChar char="•"/>
              <a:defRPr/>
            </a:pPr>
            <a:r>
              <a:rPr lang="pt-BR" sz="1500" dirty="0">
                <a:solidFill>
                  <a:srgbClr val="1E5680"/>
                </a:solidFill>
                <a:latin typeface="Arial" panose="020B0604020202020204" pitchFamily="34" charset="0"/>
                <a:cs typeface="Arial" panose="020B0604020202020204" pitchFamily="34" charset="0"/>
              </a:rPr>
              <a:t>There were no Grade 4 or fatal TRAEs and few TRAE-related discontinuations</a:t>
            </a:r>
          </a:p>
          <a:p>
            <a:pPr marL="285750" indent="-285750">
              <a:buFont typeface="Arial" panose="020B0604020202020204" pitchFamily="34" charset="0"/>
              <a:buChar char="•"/>
              <a:defRPr/>
            </a:pPr>
            <a:r>
              <a:rPr lang="pt-BR" sz="1700" dirty="0">
                <a:solidFill>
                  <a:srgbClr val="1E5680"/>
                </a:solidFill>
                <a:latin typeface="Arial" panose="020B0604020202020204" pitchFamily="34" charset="0"/>
                <a:cs typeface="Arial" panose="020B0604020202020204" pitchFamily="34" charset="0"/>
              </a:rPr>
              <a:t>Promising and durable clinical activity was observed in patients with NSCLC, most notably in those who were KRAS</a:t>
            </a:r>
            <a:r>
              <a:rPr lang="pt-BR" sz="1700" baseline="30000" dirty="0">
                <a:solidFill>
                  <a:srgbClr val="1E5680"/>
                </a:solidFill>
                <a:latin typeface="Arial" panose="020B0604020202020204" pitchFamily="34" charset="0"/>
                <a:cs typeface="Arial" panose="020B0604020202020204" pitchFamily="34" charset="0"/>
              </a:rPr>
              <a:t>G12C</a:t>
            </a:r>
            <a:r>
              <a:rPr lang="pt-BR" sz="1700" dirty="0">
                <a:solidFill>
                  <a:srgbClr val="1E5680"/>
                </a:solidFill>
                <a:latin typeface="Arial" panose="020B0604020202020204" pitchFamily="34" charset="0"/>
                <a:cs typeface="Arial" panose="020B0604020202020204" pitchFamily="34" charset="0"/>
              </a:rPr>
              <a:t> inhibitor-naïve</a:t>
            </a:r>
            <a:endParaRPr lang="en-US" dirty="0"/>
          </a:p>
        </p:txBody>
      </p:sp>
      <p:graphicFrame>
        <p:nvGraphicFramePr>
          <p:cNvPr id="6" name="Table 5">
            <a:extLst>
              <a:ext uri="{FF2B5EF4-FFF2-40B4-BE49-F238E27FC236}">
                <a16:creationId xmlns:a16="http://schemas.microsoft.com/office/drawing/2014/main" id="{EAA00B0E-23C5-48D7-BB0C-0A07E2A71366}"/>
              </a:ext>
            </a:extLst>
          </p:cNvPr>
          <p:cNvGraphicFramePr>
            <a:graphicFrameLocks noGrp="1"/>
          </p:cNvGraphicFramePr>
          <p:nvPr>
            <p:extLst>
              <p:ext uri="{D42A27DB-BD31-4B8C-83A1-F6EECF244321}">
                <p14:modId xmlns:p14="http://schemas.microsoft.com/office/powerpoint/2010/main" val="3807174798"/>
              </p:ext>
            </p:extLst>
          </p:nvPr>
        </p:nvGraphicFramePr>
        <p:xfrm>
          <a:off x="198621" y="3223774"/>
          <a:ext cx="8746758" cy="1188720"/>
        </p:xfrm>
        <a:graphic>
          <a:graphicData uri="http://schemas.openxmlformats.org/drawingml/2006/table">
            <a:tbl>
              <a:tblPr firstRow="1" bandRow="1"/>
              <a:tblGrid>
                <a:gridCol w="8746758">
                  <a:extLst>
                    <a:ext uri="{9D8B030D-6E8A-4147-A177-3AD203B41FA5}">
                      <a16:colId xmlns:a16="http://schemas.microsoft.com/office/drawing/2014/main" val="113846626"/>
                    </a:ext>
                  </a:extLst>
                </a:gridCol>
              </a:tblGrid>
              <a:tr h="784987">
                <a:tc>
                  <a:txBody>
                    <a:bodyPr/>
                    <a:lstStyle>
                      <a:lvl1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1pPr>
                      <a:lvl2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2pPr>
                      <a:lvl3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3pPr>
                      <a:lvl4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4pPr>
                      <a:lvl5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9pPr>
                    </a:lstStyle>
                    <a:p>
                      <a:pPr algn="l"/>
                      <a:r>
                        <a:rPr lang="pt-BR" sz="1800" b="1" i="0" u="none" strike="noStrike" cap="none" spc="0" baseline="0" dirty="0">
                          <a:ln>
                            <a:noFill/>
                          </a:ln>
                          <a:solidFill>
                            <a:srgbClr val="1E5680"/>
                          </a:solidFill>
                          <a:effectLst/>
                          <a:uFillTx/>
                          <a:latin typeface="Arial" panose="020B0604020202020204"/>
                          <a:ea typeface="+mn-ea"/>
                          <a:cs typeface="+mn-cs"/>
                          <a:sym typeface="Gill Sans"/>
                        </a:rPr>
                        <a:t>A study is underway (NCT05054725) to further define efficacy and safety of this combination in patients with mNSCLC who are KRAS</a:t>
                      </a:r>
                      <a:r>
                        <a:rPr lang="pt-BR" sz="1800" b="1" i="0" u="none" strike="noStrike" cap="none" spc="0" baseline="30000" dirty="0">
                          <a:ln>
                            <a:noFill/>
                          </a:ln>
                          <a:solidFill>
                            <a:srgbClr val="1E5680"/>
                          </a:solidFill>
                          <a:effectLst/>
                          <a:uFillTx/>
                          <a:latin typeface="Arial" panose="020B0604020202020204"/>
                          <a:ea typeface="+mn-ea"/>
                          <a:cs typeface="+mn-cs"/>
                          <a:sym typeface="Gill Sans"/>
                        </a:rPr>
                        <a:t>G12C</a:t>
                      </a:r>
                      <a:r>
                        <a:rPr lang="pt-BR" sz="1800" b="1" i="0" u="none" strike="noStrike" cap="none" spc="0" baseline="0" dirty="0">
                          <a:ln>
                            <a:noFill/>
                          </a:ln>
                          <a:solidFill>
                            <a:srgbClr val="1E5680"/>
                          </a:solidFill>
                          <a:effectLst/>
                          <a:uFillTx/>
                          <a:latin typeface="Arial" panose="020B0604020202020204"/>
                          <a:ea typeface="+mn-ea"/>
                          <a:cs typeface="+mn-cs"/>
                          <a:sym typeface="Gill Sans"/>
                        </a:rPr>
                        <a:t> inhibitor-na</a:t>
                      </a:r>
                      <a:r>
                        <a:rPr lang="en-US" sz="1800" b="1" i="0" u="none" strike="noStrike" cap="none" spc="0" baseline="0" dirty="0">
                          <a:ln>
                            <a:noFill/>
                          </a:ln>
                          <a:solidFill>
                            <a:srgbClr val="1E5680"/>
                          </a:solidFill>
                          <a:effectLst/>
                          <a:uFillTx/>
                          <a:latin typeface="Arial" panose="020B0604020202020204"/>
                          <a:ea typeface="+mn-ea"/>
                          <a:cs typeface="+mn-cs"/>
                          <a:sym typeface="Gill Sans"/>
                        </a:rPr>
                        <a:t>ï</a:t>
                      </a:r>
                      <a:r>
                        <a:rPr lang="pt-BR" sz="1800" b="1" i="0" u="none" strike="noStrike" cap="none" spc="0" baseline="0" dirty="0">
                          <a:ln>
                            <a:noFill/>
                          </a:ln>
                          <a:solidFill>
                            <a:srgbClr val="1E5680"/>
                          </a:solidFill>
                          <a:effectLst/>
                          <a:uFillTx/>
                          <a:latin typeface="Arial" panose="020B0604020202020204"/>
                          <a:ea typeface="+mn-ea"/>
                          <a:cs typeface="+mn-cs"/>
                          <a:sym typeface="Gill Sans"/>
                        </a:rPr>
                        <a:t>ve </a:t>
                      </a:r>
                    </a:p>
                    <a:p>
                      <a:pPr algn="l"/>
                      <a:r>
                        <a:rPr lang="pt-BR" sz="1800" b="1" i="0" u="none" strike="noStrike" cap="none" spc="0" baseline="0" dirty="0">
                          <a:ln>
                            <a:noFill/>
                          </a:ln>
                          <a:solidFill>
                            <a:srgbClr val="1E5680"/>
                          </a:solidFill>
                          <a:effectLst/>
                          <a:uFillTx/>
                          <a:latin typeface="Arial" panose="020B0604020202020204"/>
                          <a:ea typeface="+mn-ea"/>
                          <a:cs typeface="+mn-cs"/>
                          <a:sym typeface="Gill Sans"/>
                        </a:rPr>
                        <a:t>(WCLC 2022 e-poster </a:t>
                      </a:r>
                      <a:r>
                        <a:rPr lang="en-US" sz="1800" b="1" i="0" u="none" strike="noStrike" cap="none" spc="0" baseline="0" dirty="0">
                          <a:ln>
                            <a:noFill/>
                          </a:ln>
                          <a:solidFill>
                            <a:srgbClr val="1E5680"/>
                          </a:solidFill>
                          <a:effectLst/>
                          <a:uFillTx/>
                          <a:latin typeface="Arial" panose="020B0604020202020204"/>
                          <a:ea typeface="+mn-ea"/>
                          <a:cs typeface="+mn-cs"/>
                          <a:sym typeface="Gill Sans"/>
                        </a:rPr>
                        <a:t>#EP08.02-111)</a:t>
                      </a:r>
                    </a:p>
                  </a:txBody>
                  <a:tcPr marL="182880" marR="182880" marT="182880" marB="182880">
                    <a:lnL w="76200" cap="flat" cmpd="sng" algn="ctr">
                      <a:solidFill>
                        <a:srgbClr val="6BBBB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706111674"/>
                  </a:ext>
                </a:extLst>
              </a:tr>
            </a:tbl>
          </a:graphicData>
        </a:graphic>
      </p:graphicFrame>
      <p:sp>
        <p:nvSpPr>
          <p:cNvPr id="7" name="TextBox 6">
            <a:extLst>
              <a:ext uri="{FF2B5EF4-FFF2-40B4-BE49-F238E27FC236}">
                <a16:creationId xmlns:a16="http://schemas.microsoft.com/office/drawing/2014/main" id="{3A7E5A94-551D-43C0-A014-F7242F622D31}"/>
              </a:ext>
            </a:extLst>
          </p:cNvPr>
          <p:cNvSpPr txBox="1"/>
          <p:nvPr/>
        </p:nvSpPr>
        <p:spPr>
          <a:xfrm>
            <a:off x="198621" y="4386321"/>
            <a:ext cx="7677193" cy="830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hangingPunct="1">
              <a:lnSpc>
                <a:spcPct val="90000"/>
              </a:lnSpc>
              <a:spcAft>
                <a:spcPts val="300"/>
              </a:spcAft>
              <a:defRPr/>
            </a:pPr>
            <a:r>
              <a:rPr lang="en-US" sz="800" kern="1200" dirty="0">
                <a:solidFill>
                  <a:schemeClr val="tx1"/>
                </a:solidFill>
                <a:latin typeface="Arial" panose="020B0604020202020204"/>
              </a:rPr>
              <a:t>KRAS, Kirsten rat sarcoma viral oncogene homolog; </a:t>
            </a:r>
            <a:r>
              <a:rPr lang="en-US" sz="800" kern="1200" dirty="0" err="1">
                <a:solidFill>
                  <a:schemeClr val="tx1"/>
                </a:solidFill>
                <a:latin typeface="Arial" panose="020B0604020202020204"/>
              </a:rPr>
              <a:t>mNSCLC</a:t>
            </a:r>
            <a:r>
              <a:rPr lang="en-US" sz="800" kern="1200" dirty="0">
                <a:solidFill>
                  <a:schemeClr val="tx1"/>
                </a:solidFill>
                <a:latin typeface="Arial" panose="020B0604020202020204"/>
              </a:rPr>
              <a:t>, metastatic non-small cell lung cancer; SHP2, </a:t>
            </a:r>
            <a:r>
              <a:rPr lang="en-US" sz="800" kern="1200" dirty="0" err="1">
                <a:solidFill>
                  <a:schemeClr val="tx1"/>
                </a:solidFill>
                <a:latin typeface="Arial" panose="020B0604020202020204"/>
              </a:rPr>
              <a:t>Src</a:t>
            </a:r>
            <a:r>
              <a:rPr lang="en-US" sz="800" kern="1200" dirty="0">
                <a:solidFill>
                  <a:schemeClr val="tx1"/>
                </a:solidFill>
                <a:latin typeface="Arial" panose="020B0604020202020204"/>
              </a:rPr>
              <a:t> homology region 2 domain-containing phosphatase-2; TRAE, treatment-related adverse event.</a:t>
            </a:r>
          </a:p>
          <a:p>
            <a:pPr marL="0" marR="0" lvl="0" indent="0" algn="l" defTabSz="914400" rtl="0" eaLnBrk="1" fontAlgn="auto" latinLnBrk="0" hangingPunct="1">
              <a:lnSpc>
                <a:spcPct val="90000"/>
              </a:lnSpc>
              <a:spcBef>
                <a:spcPts val="0"/>
              </a:spcBef>
              <a:spcAft>
                <a:spcPts val="300"/>
              </a:spcAft>
              <a:buClrTx/>
              <a:buSzTx/>
              <a:buFontTx/>
              <a:buNone/>
              <a:tabLst/>
              <a:defRPr/>
            </a:pPr>
            <a:endParaRPr lang="en-US" sz="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300"/>
              </a:spcAft>
              <a:buClrTx/>
              <a:buSzTx/>
              <a:buFontTx/>
              <a:buNone/>
              <a:tabLst/>
              <a:defRPr/>
            </a:pPr>
            <a:r>
              <a:rPr lang="en-US" sz="800" dirty="0" err="1">
                <a:latin typeface="Arial" panose="020B0604020202020204" pitchFamily="34" charset="0"/>
                <a:cs typeface="Arial" panose="020B0604020202020204" pitchFamily="34" charset="0"/>
              </a:rPr>
              <a:t>Falchook</a:t>
            </a:r>
            <a: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 GS</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a:rPr>
              <a:t>, et al. Presented at</a:t>
            </a:r>
            <a: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 World Conference on Lung Cancer (WCLC) 2022 Annual Meeting, August 6-9, 2022; Vienna, Austria. </a:t>
            </a:r>
          </a:p>
          <a:p>
            <a:pPr marL="0" marR="0" lvl="0" indent="0" algn="l" defTabSz="914400" rtl="0" eaLnBrk="1" fontAlgn="auto" latinLnBrk="0" hangingPunct="1">
              <a:lnSpc>
                <a:spcPct val="90000"/>
              </a:lnSpc>
              <a:spcBef>
                <a:spcPts val="0"/>
              </a:spcBef>
              <a:spcAft>
                <a:spcPts val="30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a:endParaRPr>
          </a:p>
        </p:txBody>
      </p:sp>
    </p:spTree>
    <p:extLst>
      <p:ext uri="{BB962C8B-B14F-4D97-AF65-F5344CB8AC3E}">
        <p14:creationId xmlns:p14="http://schemas.microsoft.com/office/powerpoint/2010/main" val="317210367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ontent Placeholder 8">
            <a:extLst>
              <a:ext uri="{FF2B5EF4-FFF2-40B4-BE49-F238E27FC236}">
                <a16:creationId xmlns:a16="http://schemas.microsoft.com/office/drawing/2014/main" id="{C42852B6-6B92-4156-ABA5-4692BEEED8E7}"/>
              </a:ext>
            </a:extLst>
          </p:cNvPr>
          <p:cNvSpPr txBox="1">
            <a:spLocks/>
          </p:cNvSpPr>
          <p:nvPr/>
        </p:nvSpPr>
        <p:spPr>
          <a:xfrm>
            <a:off x="140677" y="946740"/>
            <a:ext cx="8762164" cy="2271539"/>
          </a:xfrm>
          <a:prstGeom prst="rect">
            <a:avLst/>
          </a:prstGeom>
        </p:spPr>
        <p:txBody>
          <a:bodyPr vert="horz" lIns="0" tIns="45720" rIns="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2"/>
                </a:solidFill>
                <a:latin typeface="+mn-lt"/>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2pPr>
            <a:lvl3pPr marL="2286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3pPr>
            <a:lvl4pPr marL="4572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4pPr>
            <a:lvl5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buFont typeface="Arial" panose="020B0604020202020204" pitchFamily="34" charset="0"/>
              <a:buChar char="•"/>
              <a:defRPr/>
            </a:pPr>
            <a:r>
              <a:rPr lang="en-US" sz="1800" dirty="0">
                <a:solidFill>
                  <a:srgbClr val="1E5680"/>
                </a:solidFill>
                <a:latin typeface="Arial" panose="020B0604020202020204" pitchFamily="34" charset="0"/>
                <a:cs typeface="Arial" panose="020B0604020202020204" pitchFamily="34" charset="0"/>
              </a:rPr>
              <a:t>The authors thank the patients and their families, clinical trial staff, and the study teams for contributing to this trial</a:t>
            </a:r>
          </a:p>
          <a:p>
            <a:pPr marL="285750" indent="-285750">
              <a:buFont typeface="Arial" panose="020B0604020202020204" pitchFamily="34" charset="0"/>
              <a:buChar char="•"/>
              <a:defRPr/>
            </a:pPr>
            <a:r>
              <a:rPr lang="en-US" sz="1600" dirty="0">
                <a:solidFill>
                  <a:srgbClr val="1E5680"/>
                </a:solidFill>
                <a:latin typeface="Arial" panose="020B0604020202020204" pitchFamily="34" charset="0"/>
                <a:cs typeface="Arial" panose="020B0604020202020204" pitchFamily="34" charset="0"/>
              </a:rPr>
              <a:t>Amgen Inc. funded this study; pharmacokinetic analysis was performed by Panli Cardona (Amgen Inc.), and medical writing support was provided by Lisa Denny (ICON plc, Blue Bell, PA, USA) funded by Amgen Inc. The abstract and presentation were reviewed by and RMC-4630 was supplied by Revolution Medicines, in collaboration with Sanofi.</a:t>
            </a:r>
          </a:p>
        </p:txBody>
      </p:sp>
      <p:sp>
        <p:nvSpPr>
          <p:cNvPr id="5" name="Rectangle 4"/>
          <p:cNvSpPr/>
          <p:nvPr/>
        </p:nvSpPr>
        <p:spPr>
          <a:xfrm>
            <a:off x="0" y="3032776"/>
            <a:ext cx="9144000" cy="1769715"/>
          </a:xfrm>
          <a:prstGeom prst="rect">
            <a:avLst/>
          </a:prstGeom>
        </p:spPr>
        <p:txBody>
          <a:bodyPr wrap="square" numCol="2">
            <a:spAutoFit/>
          </a:bodyPr>
          <a:lstStyle/>
          <a:p>
            <a:endParaRPr lang="en-US" sz="900" dirty="0">
              <a:solidFill>
                <a:srgbClr val="FF0000"/>
              </a:solidFill>
              <a:latin typeface="Arial Narrow" panose="020B0606020202030204" pitchFamily="34" charset="0"/>
              <a:cs typeface="Arial" panose="020B0604020202020204" pitchFamily="34" charset="0"/>
            </a:endParaRPr>
          </a:p>
          <a:p>
            <a:r>
              <a:rPr lang="en-US" sz="2000" b="1" dirty="0">
                <a:solidFill>
                  <a:srgbClr val="1E5680"/>
                </a:solidFill>
                <a:latin typeface="Arial" panose="020B0604020202020204"/>
              </a:rPr>
              <a:t>References</a:t>
            </a:r>
            <a:endParaRPr lang="en-US" sz="1800" b="1" kern="1200" dirty="0">
              <a:solidFill>
                <a:srgbClr val="1E5680"/>
              </a:solidFill>
              <a:latin typeface="Arial" panose="020B0604020202020204"/>
            </a:endParaRPr>
          </a:p>
          <a:p>
            <a:pPr marL="228600" indent="-228600">
              <a:buFont typeface="+mj-lt"/>
              <a:buAutoNum type="arabicPeriod"/>
            </a:pPr>
            <a:r>
              <a:rPr lang="en-US" sz="1000" dirty="0">
                <a:solidFill>
                  <a:srgbClr val="1E5680"/>
                </a:solidFill>
                <a:latin typeface="Arial Narrow" panose="020B0606020202030204" pitchFamily="34" charset="0"/>
                <a:cs typeface="Arial" panose="020B0604020202020204" pitchFamily="34" charset="0"/>
              </a:rPr>
              <a:t>LUMAKRAS</a:t>
            </a:r>
            <a:r>
              <a:rPr lang="en-US" sz="1000" baseline="30000" dirty="0">
                <a:solidFill>
                  <a:srgbClr val="1E5680"/>
                </a:solidFill>
                <a:latin typeface="Arial Narrow" panose="020B0606020202030204" pitchFamily="34" charset="0"/>
                <a:cs typeface="Arial" panose="020B0604020202020204" pitchFamily="34" charset="0"/>
              </a:rPr>
              <a:t>®</a:t>
            </a:r>
            <a:r>
              <a:rPr lang="en-US" sz="1000" dirty="0">
                <a:solidFill>
                  <a:srgbClr val="1E5680"/>
                </a:solidFill>
                <a:latin typeface="Arial Narrow" panose="020B0606020202030204" pitchFamily="34" charset="0"/>
                <a:cs typeface="Arial" panose="020B0604020202020204" pitchFamily="34" charset="0"/>
              </a:rPr>
              <a:t> (sotorasib). Prescribing Information. Thousand Oaks, CA, Amgen Inc., 2021.</a:t>
            </a:r>
          </a:p>
          <a:p>
            <a:pPr marL="228600" indent="-228600">
              <a:buFont typeface="+mj-lt"/>
              <a:buAutoNum type="arabicPeriod"/>
            </a:pPr>
            <a:r>
              <a:rPr lang="en-US" sz="1000" dirty="0">
                <a:solidFill>
                  <a:srgbClr val="1E5680"/>
                </a:solidFill>
                <a:latin typeface="Arial Narrow" panose="020B0606020202030204" pitchFamily="34" charset="0"/>
                <a:cs typeface="Arial" panose="020B0604020202020204" pitchFamily="34" charset="0"/>
              </a:rPr>
              <a:t>LUMYKRAS</a:t>
            </a:r>
            <a:r>
              <a:rPr lang="en-US" sz="1000" baseline="30000" dirty="0">
                <a:solidFill>
                  <a:srgbClr val="1E5680"/>
                </a:solidFill>
                <a:latin typeface="Arial Narrow" panose="020B0606020202030204" pitchFamily="34" charset="0"/>
                <a:cs typeface="Arial" panose="020B0604020202020204" pitchFamily="34" charset="0"/>
              </a:rPr>
              <a:t>®</a:t>
            </a:r>
            <a:r>
              <a:rPr lang="en-US" sz="1000" dirty="0">
                <a:solidFill>
                  <a:srgbClr val="1E5680"/>
                </a:solidFill>
                <a:latin typeface="Arial Narrow" panose="020B0606020202030204" pitchFamily="34" charset="0"/>
                <a:cs typeface="Arial" panose="020B0604020202020204" pitchFamily="34" charset="0"/>
              </a:rPr>
              <a:t> (sotorasib). Summary of Product Characteristics, Cambridge, UK, Amgen Ltd., 2021.</a:t>
            </a:r>
          </a:p>
          <a:p>
            <a:pPr marL="228600" indent="-228600">
              <a:buFont typeface="+mj-lt"/>
              <a:buAutoNum type="arabicPeriod"/>
            </a:pPr>
            <a:r>
              <a:rPr lang="en-US" sz="1000" dirty="0">
                <a:solidFill>
                  <a:srgbClr val="1E5680"/>
                </a:solidFill>
                <a:latin typeface="Arial Narrow" panose="020B0606020202030204" pitchFamily="34" charset="0"/>
                <a:cs typeface="Arial" panose="020B0604020202020204" pitchFamily="34" charset="0"/>
              </a:rPr>
              <a:t>LUMYKRAS</a:t>
            </a:r>
            <a:r>
              <a:rPr lang="en-US" sz="1000" baseline="30000" dirty="0">
                <a:solidFill>
                  <a:srgbClr val="1E5680"/>
                </a:solidFill>
                <a:latin typeface="Arial Narrow" panose="020B0606020202030204" pitchFamily="34" charset="0"/>
                <a:cs typeface="Arial" panose="020B0604020202020204" pitchFamily="34" charset="0"/>
              </a:rPr>
              <a:t>®</a:t>
            </a:r>
            <a:r>
              <a:rPr lang="en-US" sz="1000" dirty="0">
                <a:solidFill>
                  <a:srgbClr val="1E5680"/>
                </a:solidFill>
                <a:latin typeface="Arial Narrow" panose="020B0606020202030204" pitchFamily="34" charset="0"/>
                <a:cs typeface="Arial" panose="020B0604020202020204" pitchFamily="34" charset="0"/>
              </a:rPr>
              <a:t> (sotorasib). European Medicines Agency. Available at </a:t>
            </a:r>
            <a:r>
              <a:rPr lang="en-US" sz="1000" dirty="0">
                <a:solidFill>
                  <a:srgbClr val="1E5680"/>
                </a:solidFill>
                <a:latin typeface="Arial Narrow" panose="020B0606020202030204" pitchFamily="34" charset="0"/>
                <a:cs typeface="Arial" panose="020B0604020202020204" pitchFamily="34" charset="0"/>
                <a:hlinkClick r:id="rId3"/>
              </a:rPr>
              <a:t>https://www.ema.europa.eu/en/medicines/human/EPAR/lumykras</a:t>
            </a:r>
            <a:r>
              <a:rPr lang="en-US" sz="1000" dirty="0">
                <a:solidFill>
                  <a:srgbClr val="1E5680"/>
                </a:solidFill>
                <a:latin typeface="Arial Narrow" panose="020B0606020202030204" pitchFamily="34" charset="0"/>
                <a:cs typeface="Arial" panose="020B0604020202020204" pitchFamily="34" charset="0"/>
              </a:rPr>
              <a:t>. Accessed May 24, 2022.</a:t>
            </a:r>
          </a:p>
          <a:p>
            <a:pPr marL="228600" indent="-228600">
              <a:buFont typeface="+mj-lt"/>
              <a:buAutoNum type="arabicPeriod"/>
            </a:pPr>
            <a:endParaRPr lang="en-US" sz="1000" dirty="0">
              <a:solidFill>
                <a:srgbClr val="1E5680"/>
              </a:solidFill>
              <a:latin typeface="Arial Narrow" panose="020B0606020202030204" pitchFamily="34" charset="0"/>
              <a:cs typeface="Arial" panose="020B0604020202020204" pitchFamily="34" charset="0"/>
            </a:endParaRPr>
          </a:p>
          <a:p>
            <a:pPr marL="228600" indent="-228600">
              <a:buFont typeface="+mj-lt"/>
              <a:buAutoNum type="arabicPeriod"/>
            </a:pPr>
            <a:endParaRPr lang="en-US" sz="1000" dirty="0">
              <a:solidFill>
                <a:srgbClr val="1E5680"/>
              </a:solidFill>
              <a:latin typeface="Arial Narrow" panose="020B0606020202030204" pitchFamily="34" charset="0"/>
              <a:cs typeface="Arial" panose="020B0604020202020204" pitchFamily="34" charset="0"/>
            </a:endParaRPr>
          </a:p>
          <a:p>
            <a:pPr marL="228600" indent="-228600">
              <a:buFont typeface="+mj-lt"/>
              <a:buAutoNum type="arabicPeriod"/>
            </a:pPr>
            <a:endParaRPr lang="en-US" sz="1000" dirty="0">
              <a:solidFill>
                <a:srgbClr val="1E5680"/>
              </a:solidFill>
              <a:latin typeface="Arial Narrow" panose="020B0606020202030204" pitchFamily="34" charset="0"/>
              <a:cs typeface="Arial" panose="020B0604020202020204" pitchFamily="34" charset="0"/>
            </a:endParaRPr>
          </a:p>
          <a:p>
            <a:pPr marL="228600" indent="-228600">
              <a:buFont typeface="+mj-lt"/>
              <a:buAutoNum type="arabicPeriod"/>
            </a:pPr>
            <a:endParaRPr lang="en-US" sz="1000" dirty="0">
              <a:solidFill>
                <a:srgbClr val="1E5680"/>
              </a:solidFill>
              <a:latin typeface="Arial Narrow" panose="020B0606020202030204" pitchFamily="34" charset="0"/>
              <a:cs typeface="Arial" panose="020B0604020202020204" pitchFamily="34" charset="0"/>
            </a:endParaRPr>
          </a:p>
          <a:p>
            <a:pPr marL="228600" indent="-228600">
              <a:buFont typeface="+mj-lt"/>
              <a:buAutoNum type="arabicPeriod"/>
            </a:pPr>
            <a:endParaRPr lang="en-US" sz="1000" dirty="0">
              <a:solidFill>
                <a:srgbClr val="1E5680"/>
              </a:solidFill>
              <a:latin typeface="Arial Narrow" panose="020B0606020202030204" pitchFamily="34" charset="0"/>
              <a:cs typeface="Arial" panose="020B0604020202020204" pitchFamily="34" charset="0"/>
            </a:endParaRPr>
          </a:p>
          <a:p>
            <a:pPr marL="228600" indent="-228600">
              <a:buFont typeface="+mj-lt"/>
              <a:buAutoNum type="arabicPeriod"/>
            </a:pPr>
            <a:endParaRPr lang="en-US" sz="1000" dirty="0">
              <a:solidFill>
                <a:srgbClr val="1E5680"/>
              </a:solidFill>
              <a:latin typeface="Arial Narrow" panose="020B0606020202030204" pitchFamily="34" charset="0"/>
              <a:cs typeface="Arial" panose="020B0604020202020204" pitchFamily="34" charset="0"/>
            </a:endParaRPr>
          </a:p>
          <a:p>
            <a:pPr marL="228600" indent="-228600">
              <a:buFont typeface="+mj-lt"/>
              <a:buAutoNum type="arabicPeriod"/>
            </a:pPr>
            <a:r>
              <a:rPr lang="en-US" sz="1000" dirty="0">
                <a:solidFill>
                  <a:srgbClr val="1E5680"/>
                </a:solidFill>
                <a:latin typeface="Arial Narrow" panose="020B0606020202030204" pitchFamily="34" charset="0"/>
                <a:cs typeface="Arial" panose="020B0604020202020204" pitchFamily="34" charset="0"/>
              </a:rPr>
              <a:t>Li BT, et al. </a:t>
            </a:r>
            <a:r>
              <a:rPr lang="en-US" sz="1000" i="1" dirty="0">
                <a:solidFill>
                  <a:srgbClr val="1E5680"/>
                </a:solidFill>
                <a:latin typeface="Arial Narrow" panose="020B0606020202030204" pitchFamily="34" charset="0"/>
                <a:cs typeface="Arial" panose="020B0604020202020204" pitchFamily="34" charset="0"/>
              </a:rPr>
              <a:t>J Clin </a:t>
            </a:r>
            <a:r>
              <a:rPr lang="en-US" sz="1000" i="1" dirty="0" err="1">
                <a:solidFill>
                  <a:srgbClr val="1E5680"/>
                </a:solidFill>
                <a:latin typeface="Arial Narrow" panose="020B0606020202030204" pitchFamily="34" charset="0"/>
                <a:cs typeface="Arial" panose="020B0604020202020204" pitchFamily="34" charset="0"/>
              </a:rPr>
              <a:t>Oncol</a:t>
            </a:r>
            <a:r>
              <a:rPr lang="en-US" sz="1000" i="1" dirty="0">
                <a:solidFill>
                  <a:srgbClr val="1E5680"/>
                </a:solidFill>
                <a:latin typeface="Arial Narrow" panose="020B0606020202030204" pitchFamily="34" charset="0"/>
                <a:cs typeface="Arial" panose="020B0604020202020204" pitchFamily="34" charset="0"/>
              </a:rPr>
              <a:t>. </a:t>
            </a:r>
            <a:r>
              <a:rPr lang="en-US" sz="1000" dirty="0">
                <a:solidFill>
                  <a:srgbClr val="1E5680"/>
                </a:solidFill>
                <a:latin typeface="Arial Narrow" panose="020B0606020202030204" pitchFamily="34" charset="0"/>
                <a:cs typeface="Arial" panose="020B0604020202020204" pitchFamily="34" charset="0"/>
              </a:rPr>
              <a:t>2022;50(36 </a:t>
            </a:r>
            <a:r>
              <a:rPr lang="en-US" sz="1000" dirty="0" err="1">
                <a:solidFill>
                  <a:srgbClr val="1E5680"/>
                </a:solidFill>
                <a:latin typeface="Arial Narrow" panose="020B0606020202030204" pitchFamily="34" charset="0"/>
                <a:cs typeface="Arial" panose="020B0604020202020204" pitchFamily="34" charset="0"/>
              </a:rPr>
              <a:t>suppl</a:t>
            </a:r>
            <a:r>
              <a:rPr lang="en-US" sz="1000" dirty="0">
                <a:solidFill>
                  <a:srgbClr val="1E5680"/>
                </a:solidFill>
                <a:latin typeface="Arial Narrow" panose="020B0606020202030204" pitchFamily="34" charset="0"/>
                <a:cs typeface="Arial" panose="020B0604020202020204" pitchFamily="34" charset="0"/>
              </a:rPr>
              <a:t>):Abstract #360490.</a:t>
            </a:r>
          </a:p>
          <a:p>
            <a:pPr marL="228600" indent="-228600">
              <a:buFont typeface="+mj-lt"/>
              <a:buAutoNum type="arabicPeriod"/>
            </a:pPr>
            <a:r>
              <a:rPr lang="en-US" sz="1000" dirty="0">
                <a:solidFill>
                  <a:srgbClr val="1E5680"/>
                </a:solidFill>
                <a:latin typeface="Arial Narrow" panose="020B0606020202030204" pitchFamily="34" charset="0"/>
                <a:cs typeface="Arial" panose="020B0604020202020204" pitchFamily="34" charset="0"/>
              </a:rPr>
              <a:t>Rex K, et al. </a:t>
            </a:r>
            <a:r>
              <a:rPr lang="en-US" sz="1000" i="1" dirty="0">
                <a:solidFill>
                  <a:srgbClr val="1E5680"/>
                </a:solidFill>
                <a:latin typeface="Arial Narrow" panose="020B0606020202030204" pitchFamily="34" charset="0"/>
                <a:cs typeface="Arial" panose="020B0604020202020204" pitchFamily="34" charset="0"/>
              </a:rPr>
              <a:t>Cancer Res</a:t>
            </a:r>
            <a:r>
              <a:rPr lang="en-US" sz="1000" dirty="0">
                <a:solidFill>
                  <a:srgbClr val="1E5680"/>
                </a:solidFill>
                <a:latin typeface="Arial Narrow" panose="020B0606020202030204" pitchFamily="34" charset="0"/>
                <a:cs typeface="Arial" panose="020B0604020202020204" pitchFamily="34" charset="0"/>
              </a:rPr>
              <a:t>. 2021;81(13 </a:t>
            </a:r>
            <a:r>
              <a:rPr lang="en-US" sz="1000" dirty="0" err="1">
                <a:solidFill>
                  <a:srgbClr val="1E5680"/>
                </a:solidFill>
                <a:latin typeface="Arial Narrow" panose="020B0606020202030204" pitchFamily="34" charset="0"/>
                <a:cs typeface="Arial" panose="020B0604020202020204" pitchFamily="34" charset="0"/>
              </a:rPr>
              <a:t>suppl</a:t>
            </a:r>
            <a:r>
              <a:rPr lang="en-US" sz="1000" dirty="0">
                <a:solidFill>
                  <a:srgbClr val="1E5680"/>
                </a:solidFill>
                <a:latin typeface="Arial Narrow" panose="020B0606020202030204" pitchFamily="34" charset="0"/>
                <a:cs typeface="Arial" panose="020B0604020202020204" pitchFamily="34" charset="0"/>
              </a:rPr>
              <a:t>):Abstract #1057.</a:t>
            </a:r>
          </a:p>
          <a:p>
            <a:pPr marL="228600" indent="-228600">
              <a:buFont typeface="+mj-lt"/>
              <a:buAutoNum type="arabicPeriod"/>
            </a:pPr>
            <a:r>
              <a:rPr lang="en-US" sz="1000" dirty="0">
                <a:solidFill>
                  <a:srgbClr val="1E5680"/>
                </a:solidFill>
                <a:latin typeface="Arial Narrow" panose="020B0606020202030204" pitchFamily="34" charset="0"/>
                <a:cs typeface="Arial" panose="020B0604020202020204" pitchFamily="34" charset="0"/>
              </a:rPr>
              <a:t>Smith JAM, et al. </a:t>
            </a:r>
            <a:r>
              <a:rPr lang="en-US" sz="1000" i="1" dirty="0">
                <a:solidFill>
                  <a:srgbClr val="1E5680"/>
                </a:solidFill>
                <a:latin typeface="Arial Narrow" panose="020B0606020202030204" pitchFamily="34" charset="0"/>
                <a:cs typeface="Arial" panose="020B0604020202020204" pitchFamily="34" charset="0"/>
              </a:rPr>
              <a:t>Cancer Res</a:t>
            </a:r>
            <a:r>
              <a:rPr lang="en-US" sz="1000" dirty="0">
                <a:solidFill>
                  <a:srgbClr val="1E5680"/>
                </a:solidFill>
                <a:latin typeface="Arial Narrow" panose="020B0606020202030204" pitchFamily="34" charset="0"/>
                <a:cs typeface="Arial" panose="020B0604020202020204" pitchFamily="34" charset="0"/>
              </a:rPr>
              <a:t>. 2020;80(16 </a:t>
            </a:r>
            <a:r>
              <a:rPr lang="en-US" sz="1000" dirty="0" err="1">
                <a:solidFill>
                  <a:srgbClr val="1E5680"/>
                </a:solidFill>
                <a:latin typeface="Arial Narrow" panose="020B0606020202030204" pitchFamily="34" charset="0"/>
                <a:cs typeface="Arial" panose="020B0604020202020204" pitchFamily="34" charset="0"/>
              </a:rPr>
              <a:t>suppl</a:t>
            </a:r>
            <a:r>
              <a:rPr lang="en-US" sz="1000" dirty="0">
                <a:solidFill>
                  <a:srgbClr val="1E5680"/>
                </a:solidFill>
                <a:latin typeface="Arial Narrow" panose="020B0606020202030204" pitchFamily="34" charset="0"/>
                <a:cs typeface="Arial" panose="020B0604020202020204" pitchFamily="34" charset="0"/>
              </a:rPr>
              <a:t>):Abstract #1943.</a:t>
            </a:r>
            <a:endParaRPr lang="en-US" sz="1000" dirty="0">
              <a:solidFill>
                <a:srgbClr val="1E5680"/>
              </a:solidFill>
            </a:endParaRPr>
          </a:p>
        </p:txBody>
      </p:sp>
      <p:sp>
        <p:nvSpPr>
          <p:cNvPr id="4" name="Title 1">
            <a:extLst>
              <a:ext uri="{FF2B5EF4-FFF2-40B4-BE49-F238E27FC236}">
                <a16:creationId xmlns:a16="http://schemas.microsoft.com/office/drawing/2014/main" id="{A3113582-A23E-4375-AB6E-5E0358E3AEEF}"/>
              </a:ext>
            </a:extLst>
          </p:cNvPr>
          <p:cNvSpPr txBox="1">
            <a:spLocks/>
          </p:cNvSpPr>
          <p:nvPr/>
        </p:nvSpPr>
        <p:spPr>
          <a:xfrm>
            <a:off x="140677" y="279578"/>
            <a:ext cx="8762164" cy="1150409"/>
          </a:xfrm>
          <a:prstGeom prst="rect">
            <a:avLst/>
          </a:prstGeom>
        </p:spPr>
        <p:txBody>
          <a:bodyPr vert="horz" lIns="0" tIns="45720" rIns="0" bIns="45720" rtlCol="0" anchor="t">
            <a:norm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lvl="0"/>
            <a:r>
              <a:rPr lang="en-US" sz="2600" dirty="0">
                <a:solidFill>
                  <a:srgbClr val="1E5680"/>
                </a:solidFill>
                <a:latin typeface="Arial" panose="020B0604020202020204"/>
              </a:rPr>
              <a:t>Acknowledgements</a:t>
            </a:r>
            <a:endParaRPr kumimoji="0" lang="en-US" sz="2600" b="1" i="0" u="none" strike="noStrike" kern="1200" cap="none" spc="0" normalizeH="0" baseline="0" noProof="0" dirty="0">
              <a:ln>
                <a:noFill/>
              </a:ln>
              <a:solidFill>
                <a:srgbClr val="1E5680"/>
              </a:solidFill>
              <a:effectLst/>
              <a:uLnTx/>
              <a:uFillTx/>
              <a:latin typeface="Arial" panose="020B0604020202020204"/>
            </a:endParaRPr>
          </a:p>
        </p:txBody>
      </p:sp>
      <p:sp>
        <p:nvSpPr>
          <p:cNvPr id="7" name="TextBox 6">
            <a:extLst>
              <a:ext uri="{FF2B5EF4-FFF2-40B4-BE49-F238E27FC236}">
                <a16:creationId xmlns:a16="http://schemas.microsoft.com/office/drawing/2014/main" id="{9F639954-D39E-454B-82C0-64F72F8A041B}"/>
              </a:ext>
            </a:extLst>
          </p:cNvPr>
          <p:cNvSpPr txBox="1"/>
          <p:nvPr/>
        </p:nvSpPr>
        <p:spPr>
          <a:xfrm>
            <a:off x="234869" y="4653781"/>
            <a:ext cx="6288529" cy="5709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914400" rtl="0" eaLnBrk="1" fontAlgn="auto" latinLnBrk="0" hangingPunct="1">
              <a:lnSpc>
                <a:spcPct val="90000"/>
              </a:lnSpc>
              <a:spcBef>
                <a:spcPts val="0"/>
              </a:spcBef>
              <a:spcAft>
                <a:spcPts val="300"/>
              </a:spcAft>
              <a:buClrTx/>
              <a:buSzTx/>
              <a:buFontTx/>
              <a:buNone/>
              <a:tabLst/>
              <a:defRPr/>
            </a:pPr>
            <a:r>
              <a:rPr lang="en-US" sz="800" dirty="0">
                <a:latin typeface="Arial" panose="020B0604020202020204" pitchFamily="34" charset="0"/>
                <a:cs typeface="Arial" panose="020B0604020202020204" pitchFamily="34" charset="0"/>
              </a:rPr>
              <a:t>LUMAKRAS</a:t>
            </a:r>
            <a:r>
              <a:rPr lang="en-US" sz="800" baseline="30000" dirty="0">
                <a:latin typeface="Arial" panose="020B0604020202020204" pitchFamily="34" charset="0"/>
                <a:cs typeface="Arial" panose="020B0604020202020204" pitchFamily="34" charset="0"/>
              </a:rPr>
              <a:t>®</a:t>
            </a:r>
            <a:r>
              <a:rPr lang="en-US" sz="800" dirty="0">
                <a:latin typeface="Arial" panose="020B0604020202020204" pitchFamily="34" charset="0"/>
                <a:cs typeface="Arial" panose="020B0604020202020204" pitchFamily="34" charset="0"/>
              </a:rPr>
              <a:t> and LUMYKRAS</a:t>
            </a:r>
            <a:r>
              <a:rPr lang="en-US" sz="800" baseline="30000" dirty="0">
                <a:latin typeface="Arial" panose="020B0604020202020204" pitchFamily="34" charset="0"/>
                <a:cs typeface="Arial" panose="020B0604020202020204" pitchFamily="34" charset="0"/>
              </a:rPr>
              <a:t>®</a:t>
            </a:r>
            <a:r>
              <a:rPr lang="en-US" sz="800" dirty="0">
                <a:latin typeface="Arial" panose="020B0604020202020204" pitchFamily="34" charset="0"/>
                <a:cs typeface="Arial" panose="020B0604020202020204" pitchFamily="34" charset="0"/>
              </a:rPr>
              <a:t> are registered trademarks of Amgen Inc.</a:t>
            </a:r>
          </a:p>
          <a:p>
            <a:pPr marL="0" marR="0" lvl="0" indent="0" algn="l" defTabSz="914400" rtl="0" eaLnBrk="1" fontAlgn="auto" latinLnBrk="0" hangingPunct="1">
              <a:lnSpc>
                <a:spcPct val="90000"/>
              </a:lnSpc>
              <a:spcBef>
                <a:spcPts val="0"/>
              </a:spcBef>
              <a:spcAft>
                <a:spcPts val="300"/>
              </a:spcAft>
              <a:buClrTx/>
              <a:buSzTx/>
              <a:buFontTx/>
              <a:buNone/>
              <a:tabLst/>
              <a:defRPr/>
            </a:pPr>
            <a:r>
              <a:rPr lang="en-US" sz="800" dirty="0" err="1">
                <a:latin typeface="Arial" panose="020B0604020202020204" pitchFamily="34" charset="0"/>
                <a:cs typeface="Arial" panose="020B0604020202020204" pitchFamily="34" charset="0"/>
              </a:rPr>
              <a:t>Falchook</a:t>
            </a:r>
            <a: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 GS</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a:rPr>
              <a:t>, et al. Presented at</a:t>
            </a:r>
            <a: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 World Conference on Lung Cancer (WCLC) 2022 Annual Meeting, August 6-9, 2022; Vienna, Austria. </a:t>
            </a:r>
          </a:p>
          <a:p>
            <a:pPr marL="0" marR="0" lvl="0" indent="0" algn="l" defTabSz="914400" rtl="0" eaLnBrk="1" fontAlgn="auto" latinLnBrk="0" hangingPunct="1">
              <a:lnSpc>
                <a:spcPct val="90000"/>
              </a:lnSpc>
              <a:spcBef>
                <a:spcPts val="0"/>
              </a:spcBef>
              <a:spcAft>
                <a:spcPts val="30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a:endParaRPr>
          </a:p>
        </p:txBody>
      </p:sp>
    </p:spTree>
    <p:extLst>
      <p:ext uri="{BB962C8B-B14F-4D97-AF65-F5344CB8AC3E}">
        <p14:creationId xmlns:p14="http://schemas.microsoft.com/office/powerpoint/2010/main" val="103182230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a:xfrm>
            <a:off x="179512" y="1761661"/>
            <a:ext cx="8785101" cy="1512169"/>
          </a:xfrm>
        </p:spPr>
        <p:txBody>
          <a:bodyPr/>
          <a:lstStyle/>
          <a:p>
            <a:pPr algn="ctr"/>
            <a:r>
              <a:rPr lang="de-DE" sz="2000" dirty="0">
                <a:solidFill>
                  <a:schemeClr val="tx1"/>
                </a:solidFill>
              </a:rPr>
              <a:t>Diese Präsentation ist urheberechtlich geschützt durch </a:t>
            </a:r>
            <a:r>
              <a:rPr lang="de-DE" sz="2000" dirty="0" err="1">
                <a:solidFill>
                  <a:schemeClr val="tx1"/>
                </a:solidFill>
              </a:rPr>
              <a:t>Amgen</a:t>
            </a:r>
            <a:r>
              <a:rPr lang="de-DE" sz="2000" dirty="0">
                <a:solidFill>
                  <a:schemeClr val="tx1"/>
                </a:solidFill>
              </a:rPr>
              <a:t> GmbH. </a:t>
            </a:r>
            <a:r>
              <a:rPr lang="de-DE" sz="2000" dirty="0" err="1">
                <a:solidFill>
                  <a:schemeClr val="tx1"/>
                </a:solidFill>
              </a:rPr>
              <a:t>Amgen</a:t>
            </a:r>
            <a:r>
              <a:rPr lang="de-DE" sz="2000" dirty="0">
                <a:solidFill>
                  <a:schemeClr val="tx1"/>
                </a:solidFill>
              </a:rPr>
              <a:t> GmbH stellt dieses Präsentationsmaterial für Angehörige des medizinischen Fachkreises mit Zugang zur </a:t>
            </a:r>
            <a:r>
              <a:rPr lang="de-DE" sz="2000" dirty="0" err="1">
                <a:solidFill>
                  <a:schemeClr val="tx1"/>
                </a:solidFill>
              </a:rPr>
              <a:t>Oncology</a:t>
            </a:r>
            <a:r>
              <a:rPr lang="de-DE" sz="2000" dirty="0">
                <a:solidFill>
                  <a:schemeClr val="tx1"/>
                </a:solidFill>
              </a:rPr>
              <a:t> </a:t>
            </a:r>
            <a:r>
              <a:rPr lang="de-DE" sz="2000" dirty="0" err="1">
                <a:solidFill>
                  <a:schemeClr val="tx1"/>
                </a:solidFill>
              </a:rPr>
              <a:t>Horizons</a:t>
            </a:r>
            <a:r>
              <a:rPr lang="de-DE" sz="2000" dirty="0">
                <a:solidFill>
                  <a:schemeClr val="tx1"/>
                </a:solidFill>
              </a:rPr>
              <a:t> Webseite zur Verfügung. Es dient ausschließlich zur eigenen Verwendung und darf nicht an Dritte weitergeleitet werden. Es dürfen keine inhaltlichen Änderungen vorgenommen werden.</a:t>
            </a:r>
          </a:p>
        </p:txBody>
      </p:sp>
      <p:sp>
        <p:nvSpPr>
          <p:cNvPr id="2" name="Rectangle 1"/>
          <p:cNvSpPr/>
          <p:nvPr/>
        </p:nvSpPr>
        <p:spPr>
          <a:xfrm rot="5400000">
            <a:off x="8217132" y="4170587"/>
            <a:ext cx="1279517" cy="215444"/>
          </a:xfrm>
          <a:prstGeom prst="rect">
            <a:avLst/>
          </a:prstGeom>
        </p:spPr>
        <p:txBody>
          <a:bodyPr wrap="none">
            <a:spAutoFit/>
          </a:bodyPr>
          <a:lstStyle/>
          <a:p>
            <a:r>
              <a:rPr lang="de-AT" sz="800"/>
              <a:t>SC-AT-NP-00098 06.21</a:t>
            </a:r>
            <a:endParaRPr lang="de-AT" sz="600" dirty="0"/>
          </a:p>
        </p:txBody>
      </p:sp>
    </p:spTree>
    <p:extLst>
      <p:ext uri="{BB962C8B-B14F-4D97-AF65-F5344CB8AC3E}">
        <p14:creationId xmlns:p14="http://schemas.microsoft.com/office/powerpoint/2010/main" val="360071914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923" y="4388053"/>
            <a:ext cx="9144000" cy="338554"/>
          </a:xfrm>
          <a:prstGeom prst="rect">
            <a:avLst/>
          </a:prstGeom>
        </p:spPr>
        <p:txBody>
          <a:bodyPr wrap="square">
            <a:spAutoFit/>
          </a:bodyPr>
          <a:lstStyle/>
          <a:p>
            <a:pPr lvl="0" hangingPunct="1">
              <a:spcAft>
                <a:spcPts val="600"/>
              </a:spcAft>
            </a:pPr>
            <a:r>
              <a:rPr lang="en-US" sz="800" kern="1200" dirty="0">
                <a:solidFill>
                  <a:schemeClr val="tx1"/>
                </a:solidFill>
                <a:latin typeface="Arial" panose="020B0604020202020204"/>
              </a:rPr>
              <a:t>KRAS, Kirsten rat sarcoma viral oncogene homolog; NSCLC, non-small cell lung cancer; RAS, rat sarcoma virus; RTK, receptor tyrosine kinase; SHP2i, </a:t>
            </a:r>
            <a:r>
              <a:rPr lang="en-US" sz="800" kern="1200" dirty="0" err="1">
                <a:solidFill>
                  <a:schemeClr val="tx1"/>
                </a:solidFill>
                <a:latin typeface="Arial" panose="020B0604020202020204"/>
              </a:rPr>
              <a:t>Src</a:t>
            </a:r>
            <a:r>
              <a:rPr lang="en-US" sz="800" kern="1200" dirty="0">
                <a:solidFill>
                  <a:schemeClr val="tx1"/>
                </a:solidFill>
                <a:latin typeface="Arial" panose="020B0604020202020204"/>
              </a:rPr>
              <a:t> homology region 2 domain-containing phosphatase-2 inhibitor.</a:t>
            </a:r>
          </a:p>
        </p:txBody>
      </p:sp>
      <p:sp>
        <p:nvSpPr>
          <p:cNvPr id="7" name="Content Placeholder 8">
            <a:extLst>
              <a:ext uri="{FF2B5EF4-FFF2-40B4-BE49-F238E27FC236}">
                <a16:creationId xmlns:a16="http://schemas.microsoft.com/office/drawing/2014/main" id="{C42852B6-6B92-4156-ABA5-4692BEEED8E7}"/>
              </a:ext>
            </a:extLst>
          </p:cNvPr>
          <p:cNvSpPr txBox="1">
            <a:spLocks/>
          </p:cNvSpPr>
          <p:nvPr/>
        </p:nvSpPr>
        <p:spPr>
          <a:xfrm>
            <a:off x="140677" y="1079498"/>
            <a:ext cx="4827563" cy="2184595"/>
          </a:xfrm>
          <a:prstGeom prst="rect">
            <a:avLst/>
          </a:prstGeom>
        </p:spPr>
        <p:txBody>
          <a:bodyPr vert="horz" lIns="0" tIns="45720" rIns="0" bIns="45720" rtlCol="0">
            <a:normAutofit fontScale="92500" lnSpcReduction="10000"/>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2"/>
                </a:solidFill>
                <a:latin typeface="+mn-lt"/>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2pPr>
            <a:lvl3pPr marL="2286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3pPr>
            <a:lvl4pPr marL="4572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4pPr>
            <a:lvl5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pt-BR" sz="1500" dirty="0">
                <a:solidFill>
                  <a:srgbClr val="1E5680"/>
                </a:solidFill>
                <a:latin typeface="Arial" panose="020B0604020202020204"/>
              </a:rPr>
              <a:t>Sotorasib, a specific and irreversible KRAS</a:t>
            </a:r>
            <a:r>
              <a:rPr lang="pt-BR" sz="1500" baseline="30000" dirty="0">
                <a:solidFill>
                  <a:srgbClr val="1E5680"/>
                </a:solidFill>
                <a:latin typeface="Arial" panose="020B0604020202020204"/>
              </a:rPr>
              <a:t>G12C</a:t>
            </a:r>
            <a:r>
              <a:rPr lang="pt-BR" sz="1500" dirty="0">
                <a:solidFill>
                  <a:srgbClr val="1E5680"/>
                </a:solidFill>
                <a:latin typeface="Arial" panose="020B0604020202020204"/>
              </a:rPr>
              <a:t> inhibitor, </a:t>
            </a:r>
            <a:r>
              <a:rPr lang="en-US" sz="1500" dirty="0">
                <a:solidFill>
                  <a:srgbClr val="1E5680"/>
                </a:solidFill>
                <a:latin typeface="Arial" panose="020B0604020202020204"/>
              </a:rPr>
              <a:t>is approved in the US and other countries for patients with previously treated </a:t>
            </a:r>
            <a:r>
              <a:rPr lang="en-US" sz="1500" i="1" dirty="0">
                <a:solidFill>
                  <a:srgbClr val="1E5680"/>
                </a:solidFill>
                <a:latin typeface="Arial" panose="020B0604020202020204"/>
              </a:rPr>
              <a:t>KRAS</a:t>
            </a:r>
            <a:r>
              <a:rPr lang="en-US" sz="1500" dirty="0">
                <a:solidFill>
                  <a:srgbClr val="1E5680"/>
                </a:solidFill>
                <a:latin typeface="Arial" panose="020B0604020202020204"/>
              </a:rPr>
              <a:t> G12C-mutated NSCLC</a:t>
            </a:r>
            <a:r>
              <a:rPr lang="en-US" sz="1500" baseline="30000" dirty="0">
                <a:solidFill>
                  <a:srgbClr val="1E5680"/>
                </a:solidFill>
                <a:latin typeface="Arial" panose="020B0604020202020204"/>
              </a:rPr>
              <a:t>1-3</a:t>
            </a:r>
            <a:endParaRPr lang="pt-BR" sz="1500" baseline="30000" dirty="0">
              <a:solidFill>
                <a:srgbClr val="1E5680"/>
              </a:solidFill>
              <a:latin typeface="Arial" panose="020B0604020202020204"/>
            </a:endParaRPr>
          </a:p>
          <a:p>
            <a:pPr lvl="2">
              <a:spcBef>
                <a:spcPts val="800"/>
              </a:spcBef>
            </a:pPr>
            <a:r>
              <a:rPr lang="pt-BR" sz="1500" dirty="0">
                <a:solidFill>
                  <a:srgbClr val="1E5680"/>
                </a:solidFill>
                <a:latin typeface="Arial" panose="020B0604020202020204"/>
              </a:rPr>
              <a:t>Genomic alterations in the RTK pathway have been identified as a putative mechanism of resistance to sotorasib</a:t>
            </a:r>
            <a:r>
              <a:rPr lang="pt-BR" sz="1500" baseline="30000" dirty="0">
                <a:solidFill>
                  <a:srgbClr val="1E5680"/>
                </a:solidFill>
                <a:latin typeface="Arial" panose="020B0604020202020204"/>
              </a:rPr>
              <a:t>4</a:t>
            </a:r>
          </a:p>
          <a:p>
            <a:pPr lvl="2">
              <a:spcBef>
                <a:spcPts val="800"/>
              </a:spcBef>
            </a:pPr>
            <a:r>
              <a:rPr lang="pt-BR" sz="1500" dirty="0">
                <a:solidFill>
                  <a:srgbClr val="1E5680"/>
                </a:solidFill>
                <a:latin typeface="Arial" panose="020B0604020202020204"/>
              </a:rPr>
              <a:t>In mouse xenograft models, combining sotorasib with a SHP2 inhibitor (SHP2i) impaired RTK signaling to RAS and enhanced anti-tumor efficacy</a:t>
            </a:r>
            <a:r>
              <a:rPr lang="pt-BR" sz="1500" baseline="30000" dirty="0">
                <a:solidFill>
                  <a:srgbClr val="1E5680"/>
                </a:solidFill>
                <a:latin typeface="Arial" panose="020B0604020202020204"/>
              </a:rPr>
              <a:t>5,6</a:t>
            </a:r>
          </a:p>
        </p:txBody>
      </p:sp>
      <p:sp>
        <p:nvSpPr>
          <p:cNvPr id="4" name="Title 1">
            <a:extLst>
              <a:ext uri="{FF2B5EF4-FFF2-40B4-BE49-F238E27FC236}">
                <a16:creationId xmlns:a16="http://schemas.microsoft.com/office/drawing/2014/main" id="{A3113582-A23E-4375-AB6E-5E0358E3AEEF}"/>
              </a:ext>
            </a:extLst>
          </p:cNvPr>
          <p:cNvSpPr txBox="1">
            <a:spLocks/>
          </p:cNvSpPr>
          <p:nvPr/>
        </p:nvSpPr>
        <p:spPr>
          <a:xfrm>
            <a:off x="140677" y="314647"/>
            <a:ext cx="8762164" cy="1150409"/>
          </a:xfrm>
          <a:prstGeom prst="rect">
            <a:avLst/>
          </a:prstGeom>
        </p:spPr>
        <p:txBody>
          <a:bodyPr vert="horz" lIns="0" tIns="45720" rIns="0" bIns="45720" rtlCol="0" anchor="t">
            <a:norm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1" i="0" u="none" kern="1200" cap="none" spc="0" normalizeH="0" baseline="0" noProof="0" dirty="0">
                <a:ln>
                  <a:noFill/>
                </a:ln>
                <a:solidFill>
                  <a:srgbClr val="1E5680"/>
                </a:solidFill>
                <a:effectLst/>
                <a:uLnTx/>
                <a:uFillTx/>
                <a:latin typeface="Arial" panose="020B0604020202020204"/>
                <a:ea typeface="+mj-ea"/>
                <a:cs typeface="+mj-cs"/>
              </a:rPr>
              <a:t>Background and Objectives</a:t>
            </a:r>
          </a:p>
        </p:txBody>
      </p:sp>
      <p:graphicFrame>
        <p:nvGraphicFramePr>
          <p:cNvPr id="8" name="Table 7">
            <a:extLst>
              <a:ext uri="{FF2B5EF4-FFF2-40B4-BE49-F238E27FC236}">
                <a16:creationId xmlns:a16="http://schemas.microsoft.com/office/drawing/2014/main" id="{FB15A429-6C72-40F1-8BE7-069629017106}"/>
              </a:ext>
            </a:extLst>
          </p:cNvPr>
          <p:cNvGraphicFramePr>
            <a:graphicFrameLocks noGrp="1"/>
          </p:cNvGraphicFramePr>
          <p:nvPr>
            <p:extLst>
              <p:ext uri="{D42A27DB-BD31-4B8C-83A1-F6EECF244321}">
                <p14:modId xmlns:p14="http://schemas.microsoft.com/office/powerpoint/2010/main" val="3658653327"/>
              </p:ext>
            </p:extLst>
          </p:nvPr>
        </p:nvGraphicFramePr>
        <p:xfrm>
          <a:off x="261816" y="3664796"/>
          <a:ext cx="8620369" cy="640080"/>
        </p:xfrm>
        <a:graphic>
          <a:graphicData uri="http://schemas.openxmlformats.org/drawingml/2006/table">
            <a:tbl>
              <a:tblPr firstRow="1" bandRow="1"/>
              <a:tblGrid>
                <a:gridCol w="8620369">
                  <a:extLst>
                    <a:ext uri="{9D8B030D-6E8A-4147-A177-3AD203B41FA5}">
                      <a16:colId xmlns:a16="http://schemas.microsoft.com/office/drawing/2014/main" val="113846626"/>
                    </a:ext>
                  </a:extLst>
                </a:gridCol>
              </a:tblGrid>
              <a:tr h="0">
                <a:tc>
                  <a:txBody>
                    <a:bodyPr/>
                    <a:lstStyle>
                      <a:lvl1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1pPr>
                      <a:lvl2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2pPr>
                      <a:lvl3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3pPr>
                      <a:lvl4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4pPr>
                      <a:lvl5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9pPr>
                    </a:lstStyle>
                    <a:p>
                      <a:pPr lvl="2" algn="l">
                        <a:spcBef>
                          <a:spcPts val="800"/>
                        </a:spcBef>
                      </a:pPr>
                      <a:r>
                        <a:rPr lang="pt-BR" sz="1500" b="1" dirty="0">
                          <a:solidFill>
                            <a:srgbClr val="1E5680"/>
                          </a:solidFill>
                          <a:latin typeface="Arial" panose="020B0604020202020204"/>
                        </a:rPr>
                        <a:t>This study evaluated the safety and efficacy of sotorasib combined with RMC-4630, a small molecule SHP2i; herein,</a:t>
                      </a:r>
                      <a:r>
                        <a:rPr lang="pt-BR" sz="1500" b="1" baseline="0" dirty="0">
                          <a:solidFill>
                            <a:srgbClr val="1E5680"/>
                          </a:solidFill>
                          <a:latin typeface="Arial" panose="020B0604020202020204"/>
                        </a:rPr>
                        <a:t> we present results, </a:t>
                      </a:r>
                      <a:r>
                        <a:rPr lang="pt-BR" sz="1500" b="1" dirty="0">
                          <a:solidFill>
                            <a:srgbClr val="1E5680"/>
                          </a:solidFill>
                          <a:latin typeface="Arial" panose="020B0604020202020204"/>
                        </a:rPr>
                        <a:t>with</a:t>
                      </a:r>
                      <a:r>
                        <a:rPr lang="pt-BR" sz="1500" b="1" baseline="0" dirty="0">
                          <a:solidFill>
                            <a:srgbClr val="1E5680"/>
                          </a:solidFill>
                          <a:latin typeface="Arial" panose="020B0604020202020204"/>
                        </a:rPr>
                        <a:t> a focus on patients with NSCLC</a:t>
                      </a:r>
                      <a:endParaRPr lang="pt-BR" sz="1500" b="1" baseline="30000" dirty="0">
                        <a:solidFill>
                          <a:srgbClr val="1E5680"/>
                        </a:solidFill>
                        <a:latin typeface="Arial" panose="020B0604020202020204"/>
                      </a:endParaRPr>
                    </a:p>
                  </a:txBody>
                  <a:tcPr marL="182880" marR="182880" marT="91440" marB="91440">
                    <a:lnL w="76200" cap="flat" cmpd="sng" algn="ctr">
                      <a:solidFill>
                        <a:srgbClr val="6BBBB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706111674"/>
                  </a:ext>
                </a:extLst>
              </a:tr>
            </a:tbl>
          </a:graphicData>
        </a:graphic>
      </p:graphicFrame>
      <p:pic>
        <p:nvPicPr>
          <p:cNvPr id="5" name="Picture 4"/>
          <p:cNvPicPr>
            <a:picLocks noChangeAspect="1"/>
          </p:cNvPicPr>
          <p:nvPr/>
        </p:nvPicPr>
        <p:blipFill>
          <a:blip r:embed="rId3"/>
          <a:stretch>
            <a:fillRect/>
          </a:stretch>
        </p:blipFill>
        <p:spPr>
          <a:xfrm>
            <a:off x="5053282" y="929039"/>
            <a:ext cx="3828903" cy="2735757"/>
          </a:xfrm>
          <a:prstGeom prst="rect">
            <a:avLst/>
          </a:prstGeom>
        </p:spPr>
      </p:pic>
      <p:sp>
        <p:nvSpPr>
          <p:cNvPr id="9" name="TextBox 8">
            <a:extLst>
              <a:ext uri="{FF2B5EF4-FFF2-40B4-BE49-F238E27FC236}">
                <a16:creationId xmlns:a16="http://schemas.microsoft.com/office/drawing/2014/main" id="{A79C0505-CDDA-4CDB-B28B-39928B6735B8}"/>
              </a:ext>
            </a:extLst>
          </p:cNvPr>
          <p:cNvSpPr txBox="1"/>
          <p:nvPr/>
        </p:nvSpPr>
        <p:spPr>
          <a:xfrm>
            <a:off x="168463" y="4801830"/>
            <a:ext cx="6288529" cy="421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914400" rtl="0" eaLnBrk="1" fontAlgn="auto" latinLnBrk="0" hangingPunct="1">
              <a:lnSpc>
                <a:spcPct val="90000"/>
              </a:lnSpc>
              <a:spcBef>
                <a:spcPts val="0"/>
              </a:spcBef>
              <a:spcAft>
                <a:spcPts val="300"/>
              </a:spcAft>
              <a:buClrTx/>
              <a:buSzTx/>
              <a:buFontTx/>
              <a:buNone/>
              <a:tabLst/>
              <a:defRPr/>
            </a:pPr>
            <a:r>
              <a:rPr lang="en-US" sz="800" dirty="0" err="1">
                <a:latin typeface="Arial" panose="020B0604020202020204" pitchFamily="34" charset="0"/>
                <a:cs typeface="Arial" panose="020B0604020202020204" pitchFamily="34" charset="0"/>
              </a:rPr>
              <a:t>Falchook</a:t>
            </a:r>
            <a: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 GS</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a:rPr>
              <a:t>, et al. Presented at</a:t>
            </a:r>
            <a: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 World Conference on Lung Cancer (WCLC) 2022 Annual Meeting, August 6-9, 2022; Vienna, Austria. </a:t>
            </a:r>
          </a:p>
          <a:p>
            <a:pPr marL="0" marR="0" lvl="0" indent="0" algn="l" defTabSz="914400" rtl="0" eaLnBrk="1" fontAlgn="auto" latinLnBrk="0" hangingPunct="1">
              <a:lnSpc>
                <a:spcPct val="90000"/>
              </a:lnSpc>
              <a:spcBef>
                <a:spcPts val="0"/>
              </a:spcBef>
              <a:spcAft>
                <a:spcPts val="30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a:endParaRPr>
          </a:p>
        </p:txBody>
      </p:sp>
    </p:spTree>
    <p:extLst>
      <p:ext uri="{BB962C8B-B14F-4D97-AF65-F5344CB8AC3E}">
        <p14:creationId xmlns:p14="http://schemas.microsoft.com/office/powerpoint/2010/main" val="398439527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825E0B-4844-4B3C-A362-BE73E654CAF5}"/>
              </a:ext>
            </a:extLst>
          </p:cNvPr>
          <p:cNvPicPr>
            <a:picLocks noChangeAspect="1"/>
          </p:cNvPicPr>
          <p:nvPr/>
        </p:nvPicPr>
        <p:blipFill>
          <a:blip r:embed="rId3"/>
          <a:stretch>
            <a:fillRect/>
          </a:stretch>
        </p:blipFill>
        <p:spPr>
          <a:xfrm>
            <a:off x="8158528" y="251145"/>
            <a:ext cx="985472" cy="554382"/>
          </a:xfrm>
          <a:prstGeom prst="rect">
            <a:avLst/>
          </a:prstGeom>
        </p:spPr>
      </p:pic>
      <p:sp>
        <p:nvSpPr>
          <p:cNvPr id="49" name="TextBox 48">
            <a:extLst>
              <a:ext uri="{FF2B5EF4-FFF2-40B4-BE49-F238E27FC236}">
                <a16:creationId xmlns:a16="http://schemas.microsoft.com/office/drawing/2014/main" id="{2B56DC75-8EB4-43F4-9849-50B693E94F62}"/>
              </a:ext>
            </a:extLst>
          </p:cNvPr>
          <p:cNvSpPr txBox="1"/>
          <p:nvPr/>
        </p:nvSpPr>
        <p:spPr>
          <a:xfrm>
            <a:off x="123868" y="961164"/>
            <a:ext cx="8179474" cy="338554"/>
          </a:xfrm>
          <a:prstGeom prst="rect">
            <a:avLst/>
          </a:prstGeom>
          <a:noFill/>
        </p:spPr>
        <p:txBody>
          <a:bodyPr wrap="square" rtlCol="0">
            <a:spAutoFit/>
          </a:bodyPr>
          <a:lstStyle/>
          <a:p>
            <a:pPr marL="285750" indent="-285750" hangingPunct="1">
              <a:spcAft>
                <a:spcPts val="600"/>
              </a:spcAft>
              <a:buFont typeface="Arial" panose="020B0604020202020204" pitchFamily="34" charset="0"/>
              <a:buChar char="•"/>
            </a:pPr>
            <a:r>
              <a:rPr lang="en-US" sz="1600" kern="1200" dirty="0">
                <a:solidFill>
                  <a:srgbClr val="1E5680"/>
                </a:solidFill>
                <a:latin typeface="Arial" panose="020B0604020202020204"/>
                <a:ea typeface="+mn-ea"/>
                <a:cs typeface="+mn-cs"/>
              </a:rPr>
              <a:t>Phase 1b multicenter, open-label study (NCT04185883); data cutoff: April 11, 2022</a:t>
            </a:r>
            <a:endParaRPr lang="en-US" sz="1600" kern="1200" baseline="30000" dirty="0">
              <a:solidFill>
                <a:srgbClr val="1E5680"/>
              </a:solidFill>
              <a:latin typeface="Arial" panose="020B0604020202020204"/>
              <a:ea typeface="+mn-ea"/>
              <a:cs typeface="+mn-cs"/>
            </a:endParaRPr>
          </a:p>
        </p:txBody>
      </p:sp>
      <p:sp>
        <p:nvSpPr>
          <p:cNvPr id="55" name="TextBox 54">
            <a:extLst>
              <a:ext uri="{FF2B5EF4-FFF2-40B4-BE49-F238E27FC236}">
                <a16:creationId xmlns:a16="http://schemas.microsoft.com/office/drawing/2014/main" id="{8E47E056-59FB-4187-824C-842FE4910300}"/>
              </a:ext>
            </a:extLst>
          </p:cNvPr>
          <p:cNvSpPr txBox="1"/>
          <p:nvPr/>
        </p:nvSpPr>
        <p:spPr>
          <a:xfrm>
            <a:off x="4861750" y="3324984"/>
            <a:ext cx="4047911" cy="830997"/>
          </a:xfrm>
          <a:prstGeom prst="rect">
            <a:avLst/>
          </a:prstGeom>
          <a:noFill/>
        </p:spPr>
        <p:txBody>
          <a:bodyPr wrap="square" lIns="60960" tIns="45720" rIns="60960" bIns="45720" numCol="1" rtlCol="0" anchor="t">
            <a:spAutoFit/>
          </a:bodyPr>
          <a:lstStyle/>
          <a:p>
            <a:pPr defTabSz="1219170">
              <a:buClr>
                <a:srgbClr val="1E567F"/>
              </a:buClr>
              <a:defRPr/>
            </a:pPr>
            <a:r>
              <a:rPr lang="en-US" b="1" dirty="0">
                <a:solidFill>
                  <a:srgbClr val="1E5680"/>
                </a:solidFill>
                <a:latin typeface="Arial" panose="020B0604020202020204" pitchFamily="34" charset="0"/>
                <a:cs typeface="Arial" panose="020B0604020202020204" pitchFamily="34" charset="0"/>
              </a:rPr>
              <a:t>Secondary endpoints</a:t>
            </a:r>
          </a:p>
          <a:p>
            <a:pPr marL="285750" indent="-285750" defTabSz="1219170">
              <a:buClr>
                <a:srgbClr val="1E567F"/>
              </a:buClr>
              <a:buFont typeface="Wingdings" panose="05000000000000000000" pitchFamily="2" charset="2"/>
              <a:buChar char="Ø"/>
              <a:defRPr/>
            </a:pPr>
            <a:r>
              <a:rPr lang="en-US" dirty="0">
                <a:solidFill>
                  <a:srgbClr val="1E5680"/>
                </a:solidFill>
                <a:latin typeface="Arial" panose="020B0604020202020204" pitchFamily="34" charset="0"/>
                <a:cs typeface="Arial" panose="020B0604020202020204" pitchFamily="34" charset="0"/>
              </a:rPr>
              <a:t>Pharmacokinetics</a:t>
            </a:r>
          </a:p>
          <a:p>
            <a:pPr marL="285750" indent="-285750" defTabSz="1219170">
              <a:buClr>
                <a:srgbClr val="1E567F"/>
              </a:buClr>
              <a:buFont typeface="Wingdings" panose="05000000000000000000" pitchFamily="2" charset="2"/>
              <a:buChar char="Ø"/>
              <a:defRPr/>
            </a:pPr>
            <a:r>
              <a:rPr lang="en-US" dirty="0">
                <a:solidFill>
                  <a:srgbClr val="1E5680"/>
                </a:solidFill>
                <a:latin typeface="Arial" panose="020B0604020202020204" pitchFamily="34" charset="0"/>
                <a:cs typeface="Arial" panose="020B0604020202020204" pitchFamily="34" charset="0"/>
              </a:rPr>
              <a:t>ORR, DOR, TTR, PFS, DCR, duration of stable disease per RECIST v1.1, OS</a:t>
            </a:r>
          </a:p>
        </p:txBody>
      </p:sp>
      <p:sp>
        <p:nvSpPr>
          <p:cNvPr id="4" name="Title 1">
            <a:extLst>
              <a:ext uri="{FF2B5EF4-FFF2-40B4-BE49-F238E27FC236}">
                <a16:creationId xmlns:a16="http://schemas.microsoft.com/office/drawing/2014/main" id="{A3113582-A23E-4375-AB6E-5E0358E3AEEF}"/>
              </a:ext>
            </a:extLst>
          </p:cNvPr>
          <p:cNvSpPr txBox="1">
            <a:spLocks/>
          </p:cNvSpPr>
          <p:nvPr/>
        </p:nvSpPr>
        <p:spPr>
          <a:xfrm>
            <a:off x="140677" y="324866"/>
            <a:ext cx="8762164" cy="1150409"/>
          </a:xfrm>
          <a:prstGeom prst="rect">
            <a:avLst/>
          </a:prstGeom>
        </p:spPr>
        <p:txBody>
          <a:bodyPr vert="horz" lIns="0" tIns="45720" rIns="0" bIns="45720" rtlCol="0" anchor="t">
            <a:norm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lvl="0"/>
            <a:r>
              <a:rPr lang="en-US" sz="2400" dirty="0">
                <a:solidFill>
                  <a:srgbClr val="1E5680"/>
                </a:solidFill>
                <a:latin typeface="Arial" panose="020B0604020202020204"/>
              </a:rPr>
              <a:t>Study Design: </a:t>
            </a:r>
            <a:r>
              <a:rPr lang="en-US" sz="2400" dirty="0" err="1">
                <a:solidFill>
                  <a:srgbClr val="1E5680"/>
                </a:solidFill>
                <a:latin typeface="Arial" panose="020B0604020202020204"/>
              </a:rPr>
              <a:t>Sotorasib</a:t>
            </a:r>
            <a:r>
              <a:rPr lang="en-US" sz="2400" dirty="0">
                <a:solidFill>
                  <a:srgbClr val="1E5680"/>
                </a:solidFill>
                <a:latin typeface="Arial" panose="020B0604020202020204"/>
              </a:rPr>
              <a:t> + SHP2 Inhibitor (RMC-4630)</a:t>
            </a:r>
            <a:endParaRPr kumimoji="0" lang="en-US" sz="2400" b="1" i="0" u="none" strike="noStrike" kern="1200" cap="none" spc="0" normalizeH="0" baseline="0" noProof="0" dirty="0">
              <a:ln>
                <a:noFill/>
              </a:ln>
              <a:solidFill>
                <a:srgbClr val="1E5680"/>
              </a:solidFill>
              <a:effectLst/>
              <a:uLnTx/>
              <a:uFillTx/>
              <a:latin typeface="Arial" panose="020B0604020202020204"/>
            </a:endParaRPr>
          </a:p>
        </p:txBody>
      </p:sp>
      <p:sp>
        <p:nvSpPr>
          <p:cNvPr id="20" name="TextBox 19">
            <a:extLst>
              <a:ext uri="{FF2B5EF4-FFF2-40B4-BE49-F238E27FC236}">
                <a16:creationId xmlns:a16="http://schemas.microsoft.com/office/drawing/2014/main" id="{4712D30E-D797-4A2E-B45D-E9FA17A80692}"/>
              </a:ext>
            </a:extLst>
          </p:cNvPr>
          <p:cNvSpPr txBox="1"/>
          <p:nvPr/>
        </p:nvSpPr>
        <p:spPr>
          <a:xfrm>
            <a:off x="151990" y="4151573"/>
            <a:ext cx="9144000" cy="584775"/>
          </a:xfrm>
          <a:prstGeom prst="rect">
            <a:avLst/>
          </a:prstGeom>
          <a:noFill/>
        </p:spPr>
        <p:txBody>
          <a:bodyPr wrap="square" rtlCol="0">
            <a:spAutoFit/>
          </a:bodyPr>
          <a:lstStyle/>
          <a:p>
            <a:pPr hangingPunct="1"/>
            <a:r>
              <a:rPr lang="en-US" sz="800" b="1" kern="1200" dirty="0">
                <a:solidFill>
                  <a:schemeClr val="tx1"/>
                </a:solidFill>
                <a:latin typeface="Arial" panose="020B0604020202020204"/>
              </a:rPr>
              <a:t>*</a:t>
            </a:r>
            <a:r>
              <a:rPr lang="en-US" sz="800" dirty="0">
                <a:solidFill>
                  <a:schemeClr val="tx1"/>
                </a:solidFill>
                <a:latin typeface="Arial"/>
                <a:cs typeface="Arial"/>
              </a:rPr>
              <a:t>Prior systemic therapy for advanced/metastatic disease (other tumor types)</a:t>
            </a:r>
            <a:r>
              <a:rPr lang="en-US" sz="800" kern="1200" dirty="0">
                <a:solidFill>
                  <a:schemeClr val="tx1"/>
                </a:solidFill>
                <a:latin typeface="Arial" panose="020B0604020202020204"/>
              </a:rPr>
              <a:t>. </a:t>
            </a:r>
          </a:p>
          <a:p>
            <a:pPr hangingPunct="1"/>
            <a:r>
              <a:rPr lang="en-US" sz="800" kern="1200" dirty="0">
                <a:solidFill>
                  <a:schemeClr val="tx1"/>
                </a:solidFill>
                <a:latin typeface="Arial" panose="020B0604020202020204"/>
              </a:rPr>
              <a:t>DCR, disease control rate; DOR, duration of response; ECG, electrocardiogram; KRAS, Kirsten rat sarcoma viral oncogene homolog; ORR, objective response rate; OS, overall survival; PD-(L)1, programmed death-(ligand) 1; PFS, progression-free survival; PO, per oral; Q7D, every 7 days; RECIST, Response Evaluation Criteria in Solid Tumors; SHP2, </a:t>
            </a:r>
            <a:r>
              <a:rPr lang="en-US" sz="800" kern="1200" dirty="0" err="1">
                <a:solidFill>
                  <a:schemeClr val="tx1"/>
                </a:solidFill>
                <a:latin typeface="Arial" panose="020B0604020202020204"/>
              </a:rPr>
              <a:t>Src</a:t>
            </a:r>
            <a:r>
              <a:rPr lang="en-US" sz="800" kern="1200" dirty="0">
                <a:solidFill>
                  <a:schemeClr val="tx1"/>
                </a:solidFill>
                <a:latin typeface="Arial" panose="020B0604020202020204"/>
              </a:rPr>
              <a:t> homology region 2 domain-containing phosphatase-2;  TEAE, Treatment-emergent adverse event; TRAE, treatment-related adverse event; TTR, time to response. </a:t>
            </a:r>
          </a:p>
        </p:txBody>
      </p:sp>
      <p:sp>
        <p:nvSpPr>
          <p:cNvPr id="54" name="TextBox 53">
            <a:extLst>
              <a:ext uri="{FF2B5EF4-FFF2-40B4-BE49-F238E27FC236}">
                <a16:creationId xmlns:a16="http://schemas.microsoft.com/office/drawing/2014/main" id="{8E47E056-59FB-4187-824C-842FE4910300}"/>
              </a:ext>
            </a:extLst>
          </p:cNvPr>
          <p:cNvSpPr txBox="1"/>
          <p:nvPr/>
        </p:nvSpPr>
        <p:spPr>
          <a:xfrm>
            <a:off x="317929" y="3323502"/>
            <a:ext cx="4920115" cy="830997"/>
          </a:xfrm>
          <a:prstGeom prst="rect">
            <a:avLst/>
          </a:prstGeom>
          <a:noFill/>
        </p:spPr>
        <p:txBody>
          <a:bodyPr wrap="square" lIns="60960" tIns="45720" rIns="60960" bIns="45720" numCol="1" rtlCol="0" anchor="t">
            <a:spAutoFit/>
          </a:bodyPr>
          <a:lstStyle/>
          <a:p>
            <a:pPr defTabSz="1219170">
              <a:buClr>
                <a:srgbClr val="1E567F"/>
              </a:buClr>
              <a:defRPr/>
            </a:pPr>
            <a:r>
              <a:rPr lang="en-US" b="1" dirty="0">
                <a:solidFill>
                  <a:srgbClr val="1E5680"/>
                </a:solidFill>
                <a:latin typeface="Arial" panose="020B0604020202020204" pitchFamily="34" charset="0"/>
                <a:cs typeface="Arial" panose="020B0604020202020204" pitchFamily="34" charset="0"/>
              </a:rPr>
              <a:t>Primary endpoints: Safety</a:t>
            </a:r>
          </a:p>
          <a:p>
            <a:pPr marL="285750" indent="-285750" defTabSz="1219170">
              <a:buClr>
                <a:srgbClr val="1E567F"/>
              </a:buClr>
              <a:buFont typeface="Wingdings" panose="05000000000000000000" pitchFamily="2" charset="2"/>
              <a:buChar char="Ø"/>
              <a:defRPr/>
            </a:pPr>
            <a:r>
              <a:rPr lang="en-US" dirty="0">
                <a:solidFill>
                  <a:srgbClr val="1E5680"/>
                </a:solidFill>
                <a:latin typeface="Arial" panose="020B0604020202020204" pitchFamily="34" charset="0"/>
                <a:cs typeface="Arial" panose="020B0604020202020204" pitchFamily="34" charset="0"/>
              </a:rPr>
              <a:t>Dose-limiting toxicities</a:t>
            </a:r>
          </a:p>
          <a:p>
            <a:pPr marL="285750" indent="-285750" defTabSz="1219170">
              <a:buClr>
                <a:srgbClr val="1E567F"/>
              </a:buClr>
              <a:buFont typeface="Wingdings" panose="05000000000000000000" pitchFamily="2" charset="2"/>
              <a:buChar char="Ø"/>
              <a:defRPr/>
            </a:pPr>
            <a:r>
              <a:rPr lang="en-US" dirty="0">
                <a:solidFill>
                  <a:srgbClr val="1E5680"/>
                </a:solidFill>
                <a:latin typeface="Arial" panose="020B0604020202020204" pitchFamily="34" charset="0"/>
                <a:cs typeface="Arial" panose="020B0604020202020204" pitchFamily="34" charset="0"/>
              </a:rPr>
              <a:t>TRAEs and TEAEs</a:t>
            </a:r>
          </a:p>
          <a:p>
            <a:pPr marL="285750" indent="-285750" defTabSz="1219170">
              <a:buClr>
                <a:srgbClr val="1E567F"/>
              </a:buClr>
              <a:buFont typeface="Wingdings" panose="05000000000000000000" pitchFamily="2" charset="2"/>
              <a:buChar char="Ø"/>
              <a:defRPr/>
            </a:pPr>
            <a:r>
              <a:rPr lang="en-US" dirty="0">
                <a:solidFill>
                  <a:srgbClr val="1E5680"/>
                </a:solidFill>
                <a:latin typeface="Arial" panose="020B0604020202020204" pitchFamily="34" charset="0"/>
                <a:cs typeface="Arial" panose="020B0604020202020204" pitchFamily="34" charset="0"/>
              </a:rPr>
              <a:t>Changes in vital signs, ECGs, and clinical laboratory tests</a:t>
            </a:r>
            <a:endParaRPr lang="en-US" strike="sngStrike" dirty="0">
              <a:solidFill>
                <a:srgbClr val="1E5680"/>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11437411-F842-410B-B56E-4D9EAFCDC505}"/>
              </a:ext>
            </a:extLst>
          </p:cNvPr>
          <p:cNvGrpSpPr/>
          <p:nvPr/>
        </p:nvGrpSpPr>
        <p:grpSpPr>
          <a:xfrm>
            <a:off x="317929" y="1283094"/>
            <a:ext cx="8584911" cy="1872257"/>
            <a:chOff x="317929" y="1737736"/>
            <a:chExt cx="8584911" cy="1872257"/>
          </a:xfrm>
        </p:grpSpPr>
        <p:sp>
          <p:nvSpPr>
            <p:cNvPr id="5" name="Rounded Rectangle 20">
              <a:extLst>
                <a:ext uri="{FF2B5EF4-FFF2-40B4-BE49-F238E27FC236}">
                  <a16:creationId xmlns:a16="http://schemas.microsoft.com/office/drawing/2014/main" id="{F0D700C0-7B47-449C-B720-B2CBDB1AE64B}"/>
                </a:ext>
              </a:extLst>
            </p:cNvPr>
            <p:cNvSpPr/>
            <p:nvPr/>
          </p:nvSpPr>
          <p:spPr bwMode="auto">
            <a:xfrm>
              <a:off x="3377343" y="1758280"/>
              <a:ext cx="5525497" cy="419134"/>
            </a:xfrm>
            <a:prstGeom prst="round2SameRect">
              <a:avLst/>
            </a:prstGeom>
            <a:solidFill>
              <a:srgbClr val="1E568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457189"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srgbClr val="FFFFFF"/>
                  </a:solidFill>
                  <a:effectLst/>
                  <a:uLnTx/>
                  <a:uFillTx/>
                  <a:latin typeface="Arial" panose="020B0604020202020204"/>
                  <a:ea typeface="+mn-ea"/>
                  <a:cs typeface="Arial" panose="020B0604020202020204" pitchFamily="34" charset="0"/>
                </a:rPr>
                <a:t>PART 1:</a:t>
              </a:r>
              <a:r>
                <a:rPr kumimoji="0" lang="en-US" b="1" i="0" u="none" strike="noStrike" kern="0" cap="none" spc="0" normalizeH="0" noProof="0" dirty="0">
                  <a:ln>
                    <a:noFill/>
                  </a:ln>
                  <a:solidFill>
                    <a:srgbClr val="FFFFFF"/>
                  </a:solidFill>
                  <a:effectLst/>
                  <a:uLnTx/>
                  <a:uFillTx/>
                  <a:latin typeface="Arial" panose="020B0604020202020204"/>
                  <a:ea typeface="+mn-ea"/>
                  <a:cs typeface="Arial" panose="020B0604020202020204" pitchFamily="34" charset="0"/>
                </a:rPr>
                <a:t> </a:t>
              </a:r>
              <a:r>
                <a:rPr kumimoji="0" lang="en-US" b="1" i="0" u="none" strike="noStrike" kern="0" cap="none" spc="0" normalizeH="0" baseline="0" noProof="0" dirty="0">
                  <a:ln>
                    <a:noFill/>
                  </a:ln>
                  <a:solidFill>
                    <a:srgbClr val="FFFFFF"/>
                  </a:solidFill>
                  <a:effectLst/>
                  <a:uLnTx/>
                  <a:uFillTx/>
                  <a:latin typeface="Arial" panose="020B0604020202020204"/>
                  <a:ea typeface="+mn-ea"/>
                  <a:cs typeface="Arial" panose="020B0604020202020204" pitchFamily="34" charset="0"/>
                </a:rPr>
                <a:t>Dose Exploration </a:t>
              </a:r>
            </a:p>
            <a:p>
              <a:pPr marL="0" marR="0" lvl="0" indent="0" defTabSz="457189"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srgbClr val="FFFFFF"/>
                  </a:solidFill>
                  <a:effectLst/>
                  <a:uLnTx/>
                  <a:uFillTx/>
                  <a:latin typeface="Arial" panose="020B0604020202020204"/>
                  <a:ea typeface="+mn-ea"/>
                  <a:cs typeface="Arial" panose="020B0604020202020204" pitchFamily="34" charset="0"/>
                </a:rPr>
                <a:t>(N = </a:t>
              </a:r>
              <a:r>
                <a:rPr kumimoji="0" lang="en-US" b="1" i="0" u="none" strike="noStrike" kern="0" cap="none" spc="0" normalizeH="0" baseline="0" noProof="0" dirty="0">
                  <a:ln>
                    <a:noFill/>
                  </a:ln>
                  <a:solidFill>
                    <a:schemeClr val="bg1"/>
                  </a:solidFill>
                  <a:effectLst/>
                  <a:uLnTx/>
                  <a:uFillTx/>
                  <a:latin typeface="Arial" panose="020B0604020202020204"/>
                  <a:ea typeface="+mn-ea"/>
                  <a:cs typeface="Arial" panose="020B0604020202020204" pitchFamily="34" charset="0"/>
                </a:rPr>
                <a:t>27</a:t>
              </a:r>
              <a:r>
                <a:rPr kumimoji="0" lang="en-US" b="1" i="0" u="none" strike="noStrike" kern="0" cap="none" spc="0" normalizeH="0" baseline="0" noProof="0" dirty="0">
                  <a:ln>
                    <a:noFill/>
                  </a:ln>
                  <a:solidFill>
                    <a:srgbClr val="FFFFFF"/>
                  </a:solidFill>
                  <a:effectLst/>
                  <a:uLnTx/>
                  <a:uFillTx/>
                  <a:latin typeface="Arial" panose="020B0604020202020204"/>
                  <a:ea typeface="+mn-ea"/>
                  <a:cs typeface="Arial" panose="020B0604020202020204" pitchFamily="34" charset="0"/>
                </a:rPr>
                <a:t>)</a:t>
              </a:r>
            </a:p>
          </p:txBody>
        </p:sp>
        <p:cxnSp>
          <p:nvCxnSpPr>
            <p:cNvPr id="26" name="Straight Arrow Connector 25">
              <a:extLst>
                <a:ext uri="{FF2B5EF4-FFF2-40B4-BE49-F238E27FC236}">
                  <a16:creationId xmlns:a16="http://schemas.microsoft.com/office/drawing/2014/main" id="{59D192C9-5C58-4C9B-BF74-434198E25809}"/>
                </a:ext>
              </a:extLst>
            </p:cNvPr>
            <p:cNvCxnSpPr>
              <a:cxnSpLocks/>
            </p:cNvCxnSpPr>
            <p:nvPr/>
          </p:nvCxnSpPr>
          <p:spPr>
            <a:xfrm>
              <a:off x="3045664" y="1952676"/>
              <a:ext cx="255326" cy="0"/>
            </a:xfrm>
            <a:prstGeom prst="straightConnector1">
              <a:avLst/>
            </a:prstGeom>
            <a:noFill/>
            <a:ln w="6350" cap="flat" cmpd="sng" algn="ctr">
              <a:solidFill>
                <a:srgbClr val="1E5680"/>
              </a:solidFill>
              <a:prstDash val="solid"/>
              <a:miter lim="800000"/>
              <a:tailEnd type="triangle"/>
            </a:ln>
            <a:effectLst/>
          </p:spPr>
        </p:cxnSp>
        <p:sp>
          <p:nvSpPr>
            <p:cNvPr id="42" name="Rounded Rectangle 20">
              <a:extLst>
                <a:ext uri="{FF2B5EF4-FFF2-40B4-BE49-F238E27FC236}">
                  <a16:creationId xmlns:a16="http://schemas.microsoft.com/office/drawing/2014/main" id="{7B261EEE-9EF3-47AE-9779-F984DCCCC341}"/>
                </a:ext>
              </a:extLst>
            </p:cNvPr>
            <p:cNvSpPr/>
            <p:nvPr/>
          </p:nvSpPr>
          <p:spPr bwMode="auto">
            <a:xfrm>
              <a:off x="3375606" y="2228572"/>
              <a:ext cx="5527234" cy="250111"/>
            </a:xfrm>
            <a:prstGeom prst="roundRect">
              <a:avLst>
                <a:gd name="adj" fmla="val 13747"/>
              </a:avLst>
            </a:prstGeom>
            <a:solidFill>
              <a:srgbClr val="C3E3DF"/>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457189" fontAlgn="base" hangingPunct="1">
                <a:spcBef>
                  <a:spcPct val="0"/>
                </a:spcBef>
                <a:spcAft>
                  <a:spcPct val="0"/>
                </a:spcAft>
                <a:defRPr/>
              </a:pPr>
              <a:r>
                <a:rPr lang="en-US" b="1" dirty="0">
                  <a:solidFill>
                    <a:srgbClr val="1E5680"/>
                  </a:solidFill>
                  <a:latin typeface="Arial" panose="020B0604020202020204" pitchFamily="34" charset="0"/>
                  <a:cs typeface="Arial" panose="020B0604020202020204" pitchFamily="34" charset="0"/>
                </a:rPr>
                <a:t>Sotorasib (960 mg PO daily) + RMC-4630 (PO) at:</a:t>
              </a:r>
              <a:endParaRPr lang="en-US" b="1" baseline="30000" dirty="0">
                <a:solidFill>
                  <a:srgbClr val="1E5680"/>
                </a:solidFill>
                <a:latin typeface="Arial" panose="020B0604020202020204" pitchFamily="34" charset="0"/>
                <a:cs typeface="Arial" panose="020B0604020202020204" pitchFamily="34" charset="0"/>
              </a:endParaRPr>
            </a:p>
          </p:txBody>
        </p:sp>
        <p:sp>
          <p:nvSpPr>
            <p:cNvPr id="56" name="Rounded Rectangle 20">
              <a:extLst>
                <a:ext uri="{FF2B5EF4-FFF2-40B4-BE49-F238E27FC236}">
                  <a16:creationId xmlns:a16="http://schemas.microsoft.com/office/drawing/2014/main" id="{F0D700C0-7B47-449C-B720-B2CBDB1AE64B}"/>
                </a:ext>
              </a:extLst>
            </p:cNvPr>
            <p:cNvSpPr/>
            <p:nvPr/>
          </p:nvSpPr>
          <p:spPr bwMode="auto">
            <a:xfrm>
              <a:off x="317929" y="1737736"/>
              <a:ext cx="2651381" cy="419134"/>
            </a:xfrm>
            <a:prstGeom prst="round2SameRect">
              <a:avLst/>
            </a:prstGeom>
            <a:solidFill>
              <a:srgbClr val="1E568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457189"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srgbClr val="FFFFFF"/>
                  </a:solidFill>
                  <a:effectLst/>
                  <a:uLnTx/>
                  <a:uFillTx/>
                  <a:latin typeface="Arial" panose="020B0604020202020204"/>
                  <a:ea typeface="+mn-ea"/>
                  <a:cs typeface="Arial" panose="020B0604020202020204" pitchFamily="34" charset="0"/>
                </a:rPr>
                <a:t>Screening/Enrollment</a:t>
              </a:r>
            </a:p>
          </p:txBody>
        </p:sp>
        <p:sp>
          <p:nvSpPr>
            <p:cNvPr id="15" name="Rounded Rectangle 20">
              <a:extLst>
                <a:ext uri="{FF2B5EF4-FFF2-40B4-BE49-F238E27FC236}">
                  <a16:creationId xmlns:a16="http://schemas.microsoft.com/office/drawing/2014/main" id="{4003BC63-3948-43F5-8F2B-89BC46738DA3}"/>
                </a:ext>
              </a:extLst>
            </p:cNvPr>
            <p:cNvSpPr/>
            <p:nvPr/>
          </p:nvSpPr>
          <p:spPr bwMode="auto">
            <a:xfrm>
              <a:off x="5705776" y="2979219"/>
              <a:ext cx="2262092" cy="215385"/>
            </a:xfrm>
            <a:prstGeom prst="roundRect">
              <a:avLst>
                <a:gd name="adj" fmla="val 13747"/>
              </a:avLst>
            </a:prstGeom>
            <a:solidFill>
              <a:srgbClr val="C3E3DF"/>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457189" fontAlgn="base" hangingPunct="1">
                <a:spcBef>
                  <a:spcPct val="0"/>
                </a:spcBef>
                <a:spcAft>
                  <a:spcPct val="0"/>
                </a:spcAft>
                <a:defRPr/>
              </a:pPr>
              <a:r>
                <a:rPr lang="en-US" dirty="0">
                  <a:solidFill>
                    <a:srgbClr val="1E5680"/>
                  </a:solidFill>
                  <a:latin typeface="Arial" panose="020B0604020202020204" pitchFamily="34" charset="0"/>
                  <a:cs typeface="Arial" panose="020B0604020202020204" pitchFamily="34" charset="0"/>
                </a:rPr>
                <a:t>140 mg at days 1 and 2 Q7D</a:t>
              </a:r>
            </a:p>
          </p:txBody>
        </p:sp>
        <p:sp>
          <p:nvSpPr>
            <p:cNvPr id="16" name="Rounded Rectangle 20">
              <a:extLst>
                <a:ext uri="{FF2B5EF4-FFF2-40B4-BE49-F238E27FC236}">
                  <a16:creationId xmlns:a16="http://schemas.microsoft.com/office/drawing/2014/main" id="{7BEFE0C5-B52B-4EA8-8FB7-BE1A93C4155C}"/>
                </a:ext>
              </a:extLst>
            </p:cNvPr>
            <p:cNvSpPr/>
            <p:nvPr/>
          </p:nvSpPr>
          <p:spPr bwMode="auto">
            <a:xfrm>
              <a:off x="6739946" y="2585480"/>
              <a:ext cx="2162894" cy="238583"/>
            </a:xfrm>
            <a:prstGeom prst="roundRect">
              <a:avLst>
                <a:gd name="adj" fmla="val 13747"/>
              </a:avLst>
            </a:prstGeom>
            <a:solidFill>
              <a:srgbClr val="C3E3DF"/>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457189" fontAlgn="base" hangingPunct="1">
                <a:spcBef>
                  <a:spcPct val="0"/>
                </a:spcBef>
                <a:spcAft>
                  <a:spcPct val="0"/>
                </a:spcAft>
                <a:defRPr/>
              </a:pPr>
              <a:r>
                <a:rPr lang="en-US" dirty="0">
                  <a:solidFill>
                    <a:srgbClr val="1E5680"/>
                  </a:solidFill>
                  <a:latin typeface="Arial" panose="020B0604020202020204" pitchFamily="34" charset="0"/>
                  <a:cs typeface="Arial" panose="020B0604020202020204" pitchFamily="34" charset="0"/>
                </a:rPr>
                <a:t>200 mg at days 1 and 2 Q7D</a:t>
              </a:r>
            </a:p>
          </p:txBody>
        </p:sp>
        <p:cxnSp>
          <p:nvCxnSpPr>
            <p:cNvPr id="8" name="Connector: Elbow 7">
              <a:extLst>
                <a:ext uri="{FF2B5EF4-FFF2-40B4-BE49-F238E27FC236}">
                  <a16:creationId xmlns:a16="http://schemas.microsoft.com/office/drawing/2014/main" id="{BD845F39-B3D7-4B0E-B020-70287DE58F11}"/>
                </a:ext>
              </a:extLst>
            </p:cNvPr>
            <p:cNvCxnSpPr>
              <a:cxnSpLocks/>
            </p:cNvCxnSpPr>
            <p:nvPr/>
          </p:nvCxnSpPr>
          <p:spPr>
            <a:xfrm flipV="1">
              <a:off x="5117687" y="3090228"/>
              <a:ext cx="587788" cy="326106"/>
            </a:xfrm>
            <a:prstGeom prst="bentConnector3">
              <a:avLst>
                <a:gd name="adj1" fmla="val 50000"/>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21" name="Connector: Elbow 20">
              <a:extLst>
                <a:ext uri="{FF2B5EF4-FFF2-40B4-BE49-F238E27FC236}">
                  <a16:creationId xmlns:a16="http://schemas.microsoft.com/office/drawing/2014/main" id="{343CAEBA-24DC-4B0D-B56D-8236466111C6}"/>
                </a:ext>
              </a:extLst>
            </p:cNvPr>
            <p:cNvCxnSpPr/>
            <p:nvPr/>
          </p:nvCxnSpPr>
          <p:spPr>
            <a:xfrm flipV="1">
              <a:off x="6089653" y="2708308"/>
              <a:ext cx="650765" cy="303973"/>
            </a:xfrm>
            <a:prstGeom prst="bentConnector3">
              <a:avLst>
                <a:gd name="adj1" fmla="val 50000"/>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13" name="Rounded Rectangle 20">
              <a:extLst>
                <a:ext uri="{FF2B5EF4-FFF2-40B4-BE49-F238E27FC236}">
                  <a16:creationId xmlns:a16="http://schemas.microsoft.com/office/drawing/2014/main" id="{256D936B-C394-4269-A5F4-82452A046761}"/>
                </a:ext>
              </a:extLst>
            </p:cNvPr>
            <p:cNvSpPr/>
            <p:nvPr/>
          </p:nvSpPr>
          <p:spPr bwMode="auto">
            <a:xfrm>
              <a:off x="3375606" y="3360061"/>
              <a:ext cx="4227236" cy="249932"/>
            </a:xfrm>
            <a:prstGeom prst="roundRect">
              <a:avLst>
                <a:gd name="adj" fmla="val 13747"/>
              </a:avLst>
            </a:prstGeom>
            <a:solidFill>
              <a:srgbClr val="C3E3DF"/>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457189" fontAlgn="base" hangingPunct="1">
                <a:spcBef>
                  <a:spcPct val="0"/>
                </a:spcBef>
                <a:spcAft>
                  <a:spcPct val="0"/>
                </a:spcAft>
                <a:defRPr/>
              </a:pPr>
              <a:r>
                <a:rPr lang="en-US" dirty="0">
                  <a:solidFill>
                    <a:srgbClr val="1E5680"/>
                  </a:solidFill>
                  <a:latin typeface="Arial" panose="020B0604020202020204" pitchFamily="34" charset="0"/>
                  <a:cs typeface="Arial" panose="020B0604020202020204" pitchFamily="34" charset="0"/>
                </a:rPr>
                <a:t>100 mg starting dose at days 1 and 2 or days 1 and 4 Q7D</a:t>
              </a:r>
            </a:p>
          </p:txBody>
        </p:sp>
        <p:sp>
          <p:nvSpPr>
            <p:cNvPr id="23" name="Rounded Rectangle 20">
              <a:extLst>
                <a:ext uri="{FF2B5EF4-FFF2-40B4-BE49-F238E27FC236}">
                  <a16:creationId xmlns:a16="http://schemas.microsoft.com/office/drawing/2014/main" id="{7B261EEE-9EF3-47AE-9779-F984DCCCC341}"/>
                </a:ext>
              </a:extLst>
            </p:cNvPr>
            <p:cNvSpPr/>
            <p:nvPr/>
          </p:nvSpPr>
          <p:spPr bwMode="auto">
            <a:xfrm>
              <a:off x="317929" y="2213487"/>
              <a:ext cx="2647907" cy="1396505"/>
            </a:xfrm>
            <a:prstGeom prst="roundRect">
              <a:avLst>
                <a:gd name="adj" fmla="val 10263"/>
              </a:avLst>
            </a:prstGeom>
            <a:solidFill>
              <a:srgbClr val="C3E3DF"/>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219170">
                <a:buClr>
                  <a:srgbClr val="1E567F"/>
                </a:buClr>
                <a:defRPr/>
              </a:pPr>
              <a:r>
                <a:rPr lang="en-US" b="1" dirty="0">
                  <a:solidFill>
                    <a:srgbClr val="1E5680"/>
                  </a:solidFill>
                  <a:latin typeface="Arial"/>
                  <a:cs typeface="Arial"/>
                </a:rPr>
                <a:t>Key eligibility criteria*</a:t>
              </a:r>
            </a:p>
            <a:p>
              <a:pPr marL="117475" indent="-117475" defTabSz="1219170">
                <a:buClr>
                  <a:srgbClr val="1E567F"/>
                </a:buClr>
                <a:buFont typeface="Arial" panose="020B0604020202020204" pitchFamily="34" charset="0"/>
                <a:buChar char="•"/>
                <a:defRPr/>
              </a:pPr>
              <a:r>
                <a:rPr lang="en-US" dirty="0">
                  <a:solidFill>
                    <a:srgbClr val="1E5680"/>
                  </a:solidFill>
                  <a:latin typeface="Arial" panose="020B0604020202020204" pitchFamily="34" charset="0"/>
                  <a:cs typeface="Arial" panose="020B0604020202020204" pitchFamily="34" charset="0"/>
                </a:rPr>
                <a:t>Locally advanced</a:t>
              </a:r>
              <a:r>
                <a:rPr lang="en-US" dirty="0">
                  <a:solidFill>
                    <a:srgbClr val="FF0000"/>
                  </a:solidFill>
                  <a:latin typeface="Arial" panose="020B0604020202020204" pitchFamily="34" charset="0"/>
                  <a:cs typeface="Arial" panose="020B0604020202020204" pitchFamily="34" charset="0"/>
                </a:rPr>
                <a:t> </a:t>
              </a:r>
              <a:r>
                <a:rPr lang="en-US" dirty="0">
                  <a:solidFill>
                    <a:srgbClr val="1E5680"/>
                  </a:solidFill>
                  <a:latin typeface="Arial" panose="020B0604020202020204" pitchFamily="34" charset="0"/>
                  <a:cs typeface="Arial" panose="020B0604020202020204" pitchFamily="34" charset="0"/>
                </a:rPr>
                <a:t>or metastatic </a:t>
              </a:r>
              <a:r>
                <a:rPr lang="en-US" i="1" dirty="0">
                  <a:solidFill>
                    <a:srgbClr val="1E5680"/>
                  </a:solidFill>
                  <a:latin typeface="Arial" panose="020B0604020202020204" pitchFamily="34" charset="0"/>
                  <a:cs typeface="Arial" panose="020B0604020202020204" pitchFamily="34" charset="0"/>
                </a:rPr>
                <a:t>KRAS </a:t>
              </a:r>
              <a:r>
                <a:rPr lang="en-US" dirty="0">
                  <a:solidFill>
                    <a:srgbClr val="1E5680"/>
                  </a:solidFill>
                  <a:latin typeface="Arial" panose="020B0604020202020204" pitchFamily="34" charset="0"/>
                  <a:cs typeface="Arial" panose="020B0604020202020204" pitchFamily="34" charset="0"/>
                </a:rPr>
                <a:t>G12C solid tumors</a:t>
              </a:r>
            </a:p>
            <a:p>
              <a:pPr marL="117475" indent="-117475" defTabSz="1219170">
                <a:buClr>
                  <a:srgbClr val="1E567F"/>
                </a:buClr>
                <a:buFont typeface="Arial" panose="020B0604020202020204" pitchFamily="34" charset="0"/>
                <a:buChar char="•"/>
                <a:defRPr/>
              </a:pPr>
              <a:r>
                <a:rPr lang="en-US" dirty="0">
                  <a:solidFill>
                    <a:srgbClr val="1E5680"/>
                  </a:solidFill>
                  <a:latin typeface="Arial" panose="020B0604020202020204" pitchFamily="34" charset="0"/>
                  <a:cs typeface="Arial" panose="020B0604020202020204" pitchFamily="34" charset="0"/>
                </a:rPr>
                <a:t>Prior anti-PD-(L)1 and/or platinum-based chemotherapy and targeted therapy (NSCLC)</a:t>
              </a:r>
            </a:p>
            <a:p>
              <a:pPr marL="117475" indent="-117475" defTabSz="1219170">
                <a:buClr>
                  <a:srgbClr val="1E567F"/>
                </a:buClr>
                <a:buFont typeface="Arial" panose="020B0604020202020204" pitchFamily="34" charset="0"/>
                <a:buChar char="•"/>
                <a:defRPr/>
              </a:pPr>
              <a:r>
                <a:rPr lang="en-US" dirty="0">
                  <a:solidFill>
                    <a:srgbClr val="1E5680"/>
                  </a:solidFill>
                  <a:latin typeface="Arial" panose="020B0604020202020204" pitchFamily="34" charset="0"/>
                  <a:cs typeface="Arial" panose="020B0604020202020204" pitchFamily="34" charset="0"/>
                </a:rPr>
                <a:t>Allowed prior </a:t>
              </a:r>
              <a:r>
                <a:rPr lang="en-US" sz="1200" b="0" dirty="0">
                  <a:solidFill>
                    <a:srgbClr val="1E5680"/>
                  </a:solidFill>
                  <a:latin typeface="Arial" panose="020B0604020202020204" pitchFamily="34" charset="0"/>
                  <a:cs typeface="Arial" panose="020B0604020202020204" pitchFamily="34" charset="0"/>
                </a:rPr>
                <a:t>KRAS</a:t>
              </a:r>
              <a:r>
                <a:rPr lang="en-US" sz="1200" b="0" baseline="30000" dirty="0">
                  <a:solidFill>
                    <a:srgbClr val="1E5680"/>
                  </a:solidFill>
                  <a:latin typeface="Arial" panose="020B0604020202020204" pitchFamily="34" charset="0"/>
                  <a:cs typeface="Arial" panose="020B0604020202020204" pitchFamily="34" charset="0"/>
                </a:rPr>
                <a:t>G12C</a:t>
              </a:r>
              <a:r>
                <a:rPr lang="en-US" sz="1200" b="0" dirty="0">
                  <a:solidFill>
                    <a:srgbClr val="1E5680"/>
                  </a:solidFill>
                  <a:latin typeface="Arial" panose="020B0604020202020204" pitchFamily="34" charset="0"/>
                  <a:cs typeface="Arial" panose="020B0604020202020204" pitchFamily="34" charset="0"/>
                </a:rPr>
                <a:t> inhibitor</a:t>
              </a:r>
            </a:p>
          </p:txBody>
        </p:sp>
      </p:grpSp>
      <p:sp>
        <p:nvSpPr>
          <p:cNvPr id="24" name="TextBox 23">
            <a:extLst>
              <a:ext uri="{FF2B5EF4-FFF2-40B4-BE49-F238E27FC236}">
                <a16:creationId xmlns:a16="http://schemas.microsoft.com/office/drawing/2014/main" id="{2C488561-684B-49E5-A4E2-818A034725A4}"/>
              </a:ext>
            </a:extLst>
          </p:cNvPr>
          <p:cNvSpPr txBox="1"/>
          <p:nvPr/>
        </p:nvSpPr>
        <p:spPr>
          <a:xfrm>
            <a:off x="168463" y="4801830"/>
            <a:ext cx="6288529" cy="421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914400" rtl="0" eaLnBrk="1" fontAlgn="auto" latinLnBrk="0" hangingPunct="1">
              <a:lnSpc>
                <a:spcPct val="90000"/>
              </a:lnSpc>
              <a:spcBef>
                <a:spcPts val="0"/>
              </a:spcBef>
              <a:spcAft>
                <a:spcPts val="300"/>
              </a:spcAft>
              <a:buClrTx/>
              <a:buSzTx/>
              <a:buFontTx/>
              <a:buNone/>
              <a:tabLst/>
              <a:defRPr/>
            </a:pPr>
            <a:r>
              <a:rPr lang="en-US" sz="800" dirty="0" err="1">
                <a:latin typeface="Arial" panose="020B0604020202020204" pitchFamily="34" charset="0"/>
                <a:cs typeface="Arial" panose="020B0604020202020204" pitchFamily="34" charset="0"/>
              </a:rPr>
              <a:t>Falchook</a:t>
            </a:r>
            <a: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 GS</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a:rPr>
              <a:t>, et al. Presented at</a:t>
            </a:r>
            <a: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 World Conference on Lung Cancer (WCLC) 2022 Annual Meeting, August 6-9, 2022; Vienna, Austria. </a:t>
            </a:r>
          </a:p>
          <a:p>
            <a:pPr marL="0" marR="0" lvl="0" indent="0" algn="l" defTabSz="914400" rtl="0" eaLnBrk="1" fontAlgn="auto" latinLnBrk="0" hangingPunct="1">
              <a:lnSpc>
                <a:spcPct val="90000"/>
              </a:lnSpc>
              <a:spcBef>
                <a:spcPts val="0"/>
              </a:spcBef>
              <a:spcAft>
                <a:spcPts val="30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a:endParaRPr>
          </a:p>
        </p:txBody>
      </p:sp>
    </p:spTree>
    <p:extLst>
      <p:ext uri="{BB962C8B-B14F-4D97-AF65-F5344CB8AC3E}">
        <p14:creationId xmlns:p14="http://schemas.microsoft.com/office/powerpoint/2010/main" val="296159778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283725855"/>
              </p:ext>
            </p:extLst>
          </p:nvPr>
        </p:nvGraphicFramePr>
        <p:xfrm>
          <a:off x="324125" y="953427"/>
          <a:ext cx="8495751" cy="3177540"/>
        </p:xfrm>
        <a:graphic>
          <a:graphicData uri="http://schemas.openxmlformats.org/drawingml/2006/table">
            <a:tbl>
              <a:tblPr firstRow="1" bandRow="1">
                <a:tableStyleId>{5C22544A-7EE6-4342-B048-85BDC9FD1C3A}</a:tableStyleId>
              </a:tblPr>
              <a:tblGrid>
                <a:gridCol w="3680915">
                  <a:extLst>
                    <a:ext uri="{9D8B030D-6E8A-4147-A177-3AD203B41FA5}">
                      <a16:colId xmlns:a16="http://schemas.microsoft.com/office/drawing/2014/main" val="2449983257"/>
                    </a:ext>
                  </a:extLst>
                </a:gridCol>
                <a:gridCol w="2114165">
                  <a:extLst>
                    <a:ext uri="{9D8B030D-6E8A-4147-A177-3AD203B41FA5}">
                      <a16:colId xmlns:a16="http://schemas.microsoft.com/office/drawing/2014/main" val="266709352"/>
                    </a:ext>
                  </a:extLst>
                </a:gridCol>
                <a:gridCol w="2700671">
                  <a:extLst>
                    <a:ext uri="{9D8B030D-6E8A-4147-A177-3AD203B41FA5}">
                      <a16:colId xmlns:a16="http://schemas.microsoft.com/office/drawing/2014/main" val="4077201426"/>
                    </a:ext>
                  </a:extLst>
                </a:gridCol>
              </a:tblGrid>
              <a:tr h="398547">
                <a:tc>
                  <a:txBody>
                    <a:bodyPr/>
                    <a:lstStyle/>
                    <a:p>
                      <a:pPr>
                        <a:lnSpc>
                          <a:spcPct val="100000"/>
                        </a:lnSpc>
                      </a:pPr>
                      <a:endParaRPr lang="en-US" sz="1050" dirty="0">
                        <a:latin typeface="Arial" panose="020B0604020202020204" pitchFamily="34" charset="0"/>
                        <a:cs typeface="Arial" panose="020B0604020202020204" pitchFamily="34" charset="0"/>
                      </a:endParaRPr>
                    </a:p>
                  </a:txBody>
                  <a:tcPr anchor="ctr">
                    <a:solidFill>
                      <a:srgbClr val="1E5680"/>
                    </a:solidFill>
                  </a:tcPr>
                </a:tc>
                <a:tc>
                  <a:txBody>
                    <a:bodyPr/>
                    <a:lstStyle/>
                    <a:p>
                      <a:pPr algn="ctr">
                        <a:lnSpc>
                          <a:spcPct val="100000"/>
                        </a:lnSpc>
                      </a:pPr>
                      <a:r>
                        <a:rPr lang="en-US" sz="1050" dirty="0">
                          <a:solidFill>
                            <a:schemeClr val="bg1"/>
                          </a:solidFill>
                          <a:latin typeface="Arial" panose="020B0604020202020204" pitchFamily="34" charset="0"/>
                          <a:cs typeface="Arial" panose="020B0604020202020204" pitchFamily="34" charset="0"/>
                        </a:rPr>
                        <a:t>NSCLC</a:t>
                      </a:r>
                    </a:p>
                    <a:p>
                      <a:pPr algn="ctr">
                        <a:lnSpc>
                          <a:spcPct val="100000"/>
                        </a:lnSpc>
                      </a:pPr>
                      <a:r>
                        <a:rPr lang="en-US" sz="1050" dirty="0">
                          <a:solidFill>
                            <a:schemeClr val="bg1"/>
                          </a:solidFill>
                          <a:latin typeface="Arial" panose="020B0604020202020204" pitchFamily="34" charset="0"/>
                          <a:cs typeface="Arial" panose="020B0604020202020204" pitchFamily="34" charset="0"/>
                        </a:rPr>
                        <a:t>(N=11)</a:t>
                      </a:r>
                    </a:p>
                  </a:txBody>
                  <a:tcPr anchor="ctr">
                    <a:solidFill>
                      <a:srgbClr val="1E5680"/>
                    </a:solidFill>
                  </a:tcPr>
                </a:tc>
                <a:tc>
                  <a:txBody>
                    <a:bodyPr/>
                    <a:lstStyle/>
                    <a:p>
                      <a:pPr algn="ctr">
                        <a:lnSpc>
                          <a:spcPct val="100000"/>
                        </a:lnSpc>
                      </a:pPr>
                      <a:r>
                        <a:rPr lang="en-US" sz="1050" strike="noStrike" dirty="0">
                          <a:solidFill>
                            <a:schemeClr val="bg1"/>
                          </a:solidFill>
                          <a:latin typeface="Arial" panose="020B0604020202020204" pitchFamily="34" charset="0"/>
                          <a:cs typeface="Arial" panose="020B0604020202020204" pitchFamily="34" charset="0"/>
                        </a:rPr>
                        <a:t>Total (all tumors)*</a:t>
                      </a:r>
                    </a:p>
                    <a:p>
                      <a:pPr algn="ctr">
                        <a:lnSpc>
                          <a:spcPct val="100000"/>
                        </a:lnSpc>
                      </a:pPr>
                      <a:r>
                        <a:rPr lang="en-US" sz="1050" strike="noStrike" dirty="0">
                          <a:solidFill>
                            <a:schemeClr val="bg1"/>
                          </a:solidFill>
                          <a:latin typeface="Arial" panose="020B0604020202020204" pitchFamily="34" charset="0"/>
                          <a:cs typeface="Arial" panose="020B0604020202020204" pitchFamily="34" charset="0"/>
                        </a:rPr>
                        <a:t>(N=27)</a:t>
                      </a:r>
                    </a:p>
                  </a:txBody>
                  <a:tcPr anchor="ctr">
                    <a:solidFill>
                      <a:srgbClr val="1E5680"/>
                    </a:solidFill>
                  </a:tcPr>
                </a:tc>
                <a:extLst>
                  <a:ext uri="{0D108BD9-81ED-4DB2-BD59-A6C34878D82A}">
                    <a16:rowId xmlns:a16="http://schemas.microsoft.com/office/drawing/2014/main" val="4025827116"/>
                  </a:ext>
                </a:extLst>
              </a:tr>
              <a:tr h="241975">
                <a:tc>
                  <a:txBody>
                    <a:bodyPr/>
                    <a:lstStyle/>
                    <a:p>
                      <a:pPr marL="117475" indent="0" algn="l">
                        <a:lnSpc>
                          <a:spcPct val="100000"/>
                        </a:lnSpc>
                      </a:pPr>
                      <a:r>
                        <a:rPr lang="en-US" sz="1050" dirty="0">
                          <a:solidFill>
                            <a:srgbClr val="1E5680"/>
                          </a:solidFill>
                          <a:latin typeface="Arial" panose="020B0604020202020204" pitchFamily="34" charset="0"/>
                          <a:cs typeface="Arial" panose="020B0604020202020204" pitchFamily="34" charset="0"/>
                        </a:rPr>
                        <a:t>Median</a:t>
                      </a:r>
                      <a:r>
                        <a:rPr lang="en-US" sz="1050" baseline="0" dirty="0">
                          <a:solidFill>
                            <a:srgbClr val="1E5680"/>
                          </a:solidFill>
                          <a:latin typeface="Arial" panose="020B0604020202020204" pitchFamily="34" charset="0"/>
                          <a:cs typeface="Arial" panose="020B0604020202020204" pitchFamily="34" charset="0"/>
                        </a:rPr>
                        <a:t> age, years (range)</a:t>
                      </a:r>
                      <a:endParaRPr lang="en-US" sz="1050" dirty="0">
                        <a:solidFill>
                          <a:srgbClr val="1E5680"/>
                        </a:solidFill>
                        <a:latin typeface="Arial" panose="020B0604020202020204" pitchFamily="34" charset="0"/>
                        <a:cs typeface="Arial" panose="020B0604020202020204" pitchFamily="34" charset="0"/>
                      </a:endParaRPr>
                    </a:p>
                  </a:txBody>
                  <a:tcPr anchor="ctr">
                    <a:noFill/>
                  </a:tcPr>
                </a:tc>
                <a:tc>
                  <a:txBody>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1050" dirty="0">
                          <a:solidFill>
                            <a:srgbClr val="1E5680"/>
                          </a:solidFill>
                          <a:latin typeface="Arial" panose="020B0604020202020204" pitchFamily="34" charset="0"/>
                          <a:cs typeface="Arial" panose="020B0604020202020204" pitchFamily="34" charset="0"/>
                        </a:rPr>
                        <a:t>64 (51–78)</a:t>
                      </a:r>
                    </a:p>
                  </a:txBody>
                  <a:tcPr anchor="ctr">
                    <a:noFill/>
                  </a:tcPr>
                </a:tc>
                <a:tc>
                  <a:txBody>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1050" dirty="0">
                          <a:solidFill>
                            <a:srgbClr val="1E5680"/>
                          </a:solidFill>
                          <a:latin typeface="Arial" panose="020B0604020202020204" pitchFamily="34" charset="0"/>
                          <a:cs typeface="Arial" panose="020B0604020202020204" pitchFamily="34" charset="0"/>
                        </a:rPr>
                        <a:t>63 (43–78)</a:t>
                      </a:r>
                    </a:p>
                  </a:txBody>
                  <a:tcPr anchor="ctr">
                    <a:noFill/>
                  </a:tcPr>
                </a:tc>
                <a:extLst>
                  <a:ext uri="{0D108BD9-81ED-4DB2-BD59-A6C34878D82A}">
                    <a16:rowId xmlns:a16="http://schemas.microsoft.com/office/drawing/2014/main" val="3517285124"/>
                  </a:ext>
                </a:extLst>
              </a:tr>
              <a:tr h="241975">
                <a:tc>
                  <a:txBody>
                    <a:bodyPr/>
                    <a:lstStyle/>
                    <a:p>
                      <a:pPr marL="117475" indent="0" algn="l">
                        <a:lnSpc>
                          <a:spcPct val="100000"/>
                        </a:lnSpc>
                      </a:pPr>
                      <a:r>
                        <a:rPr lang="en-US" sz="1050" baseline="0" dirty="0">
                          <a:solidFill>
                            <a:srgbClr val="1E5680"/>
                          </a:solidFill>
                          <a:latin typeface="Arial" panose="020B0604020202020204" pitchFamily="34" charset="0"/>
                          <a:cs typeface="Arial" panose="020B0604020202020204" pitchFamily="34" charset="0"/>
                        </a:rPr>
                        <a:t>Male</a:t>
                      </a:r>
                      <a:r>
                        <a:rPr lang="en-US" sz="1050" dirty="0">
                          <a:solidFill>
                            <a:srgbClr val="1E5680"/>
                          </a:solidFill>
                          <a:latin typeface="Arial" panose="020B0604020202020204" pitchFamily="34" charset="0"/>
                          <a:cs typeface="Arial" panose="020B0604020202020204" pitchFamily="34" charset="0"/>
                        </a:rPr>
                        <a:t>, n (%)</a:t>
                      </a:r>
                    </a:p>
                  </a:txBody>
                  <a:tcPr anchor="ctr">
                    <a:solidFill>
                      <a:srgbClr val="E1F1EF"/>
                    </a:solidFill>
                  </a:tcPr>
                </a:tc>
                <a:tc>
                  <a:txBody>
                    <a:bodyPr/>
                    <a:lstStyle/>
                    <a:p>
                      <a:pPr marL="0" marR="0" algn="ctr">
                        <a:lnSpc>
                          <a:spcPct val="100000"/>
                        </a:lnSpc>
                        <a:spcBef>
                          <a:spcPts val="100"/>
                        </a:spcBef>
                        <a:spcAft>
                          <a:spcPts val="100"/>
                        </a:spcAft>
                      </a:pPr>
                      <a:r>
                        <a:rPr lang="en-US" sz="1050" kern="1200" dirty="0">
                          <a:solidFill>
                            <a:srgbClr val="1E5680"/>
                          </a:solidFill>
                          <a:latin typeface="Arial" panose="020B0604020202020204" pitchFamily="34" charset="0"/>
                          <a:ea typeface="+mn-ea"/>
                          <a:cs typeface="Arial" panose="020B0604020202020204" pitchFamily="34" charset="0"/>
                        </a:rPr>
                        <a:t>4 (36)</a:t>
                      </a:r>
                    </a:p>
                  </a:txBody>
                  <a:tcPr marL="12700" marR="12700" marT="0" marB="0" anchor="ctr">
                    <a:solidFill>
                      <a:srgbClr val="E1F1EF"/>
                    </a:solidFill>
                  </a:tcPr>
                </a:tc>
                <a:tc>
                  <a:txBody>
                    <a:bodyPr/>
                    <a:lstStyle/>
                    <a:p>
                      <a:pPr marL="0" marR="0" algn="ctr">
                        <a:lnSpc>
                          <a:spcPct val="100000"/>
                        </a:lnSpc>
                        <a:spcBef>
                          <a:spcPts val="100"/>
                        </a:spcBef>
                        <a:spcAft>
                          <a:spcPts val="100"/>
                        </a:spcAft>
                      </a:pPr>
                      <a:r>
                        <a:rPr lang="en-US" sz="1050" kern="1200" dirty="0">
                          <a:solidFill>
                            <a:srgbClr val="1E5680"/>
                          </a:solidFill>
                          <a:latin typeface="Arial" panose="020B0604020202020204" pitchFamily="34" charset="0"/>
                          <a:ea typeface="+mn-ea"/>
                          <a:cs typeface="Arial" panose="020B0604020202020204" pitchFamily="34" charset="0"/>
                        </a:rPr>
                        <a:t>15 (56)</a:t>
                      </a:r>
                    </a:p>
                  </a:txBody>
                  <a:tcPr marL="12700" marR="12700" marT="0" marB="0" anchor="ctr">
                    <a:solidFill>
                      <a:srgbClr val="E1F1EF"/>
                    </a:solidFill>
                  </a:tcPr>
                </a:tc>
                <a:extLst>
                  <a:ext uri="{0D108BD9-81ED-4DB2-BD59-A6C34878D82A}">
                    <a16:rowId xmlns:a16="http://schemas.microsoft.com/office/drawing/2014/main" val="363489925"/>
                  </a:ext>
                </a:extLst>
              </a:tr>
              <a:tr h="241975">
                <a:tc>
                  <a:txBody>
                    <a:bodyPr/>
                    <a:lstStyle/>
                    <a:p>
                      <a:pPr marL="117475" indent="0" algn="l">
                        <a:lnSpc>
                          <a:spcPct val="100000"/>
                        </a:lnSpc>
                      </a:pPr>
                      <a:r>
                        <a:rPr lang="en-US" sz="1050" b="0" dirty="0">
                          <a:solidFill>
                            <a:srgbClr val="1E5680"/>
                          </a:solidFill>
                          <a:latin typeface="Arial" panose="020B0604020202020204" pitchFamily="34" charset="0"/>
                          <a:cs typeface="Arial" panose="020B0604020202020204" pitchFamily="34" charset="0"/>
                        </a:rPr>
                        <a:t>Smoking history, n (%)</a:t>
                      </a:r>
                      <a:r>
                        <a:rPr lang="en-US" sz="1050" kern="1200" baseline="30000" dirty="0">
                          <a:solidFill>
                            <a:srgbClr val="1E5680"/>
                          </a:solidFill>
                          <a:latin typeface="Arial" panose="020B0604020202020204"/>
                        </a:rPr>
                        <a:t>†</a:t>
                      </a:r>
                      <a:endParaRPr lang="en-US" sz="1050" b="0" dirty="0">
                        <a:solidFill>
                          <a:srgbClr val="1E5680"/>
                        </a:solidFill>
                        <a:latin typeface="Arial" panose="020B0604020202020204" pitchFamily="34" charset="0"/>
                        <a:cs typeface="Arial" panose="020B0604020202020204" pitchFamily="34" charset="0"/>
                      </a:endParaRPr>
                    </a:p>
                  </a:txBody>
                  <a:tcPr anchor="ctr">
                    <a:noFill/>
                  </a:tcPr>
                </a:tc>
                <a:tc>
                  <a:txBody>
                    <a:bodyPr/>
                    <a:lstStyle/>
                    <a:p>
                      <a:pPr marL="0" marR="0" algn="ctr" defTabSz="457200" rtl="0" eaLnBrk="1" latinLnBrk="0" hangingPunct="1">
                        <a:lnSpc>
                          <a:spcPct val="100000"/>
                        </a:lnSpc>
                        <a:spcBef>
                          <a:spcPts val="100"/>
                        </a:spcBef>
                        <a:spcAft>
                          <a:spcPts val="100"/>
                        </a:spcAft>
                      </a:pPr>
                      <a:r>
                        <a:rPr lang="en-US" sz="1050" b="0" kern="1200" dirty="0">
                          <a:solidFill>
                            <a:srgbClr val="1E5680"/>
                          </a:solidFill>
                          <a:latin typeface="Arial" panose="020B0604020202020204" pitchFamily="34" charset="0"/>
                          <a:ea typeface="+mn-ea"/>
                          <a:cs typeface="Arial" panose="020B0604020202020204" pitchFamily="34" charset="0"/>
                        </a:rPr>
                        <a:t>11 (100)</a:t>
                      </a:r>
                    </a:p>
                  </a:txBody>
                  <a:tcPr marL="12700" marR="12700" marT="0" marB="0" anchor="ctr">
                    <a:noFill/>
                  </a:tcPr>
                </a:tc>
                <a:tc>
                  <a:txBody>
                    <a:bodyPr/>
                    <a:lstStyle/>
                    <a:p>
                      <a:pPr marL="0" marR="0" algn="ctr" defTabSz="457200" rtl="0" eaLnBrk="1" latinLnBrk="0" hangingPunct="1">
                        <a:lnSpc>
                          <a:spcPct val="100000"/>
                        </a:lnSpc>
                        <a:spcBef>
                          <a:spcPts val="100"/>
                        </a:spcBef>
                        <a:spcAft>
                          <a:spcPts val="100"/>
                        </a:spcAft>
                      </a:pPr>
                      <a:r>
                        <a:rPr lang="en-US" sz="1050" b="0" kern="1200" dirty="0">
                          <a:solidFill>
                            <a:srgbClr val="1E5680"/>
                          </a:solidFill>
                          <a:latin typeface="Arial" panose="020B0604020202020204" pitchFamily="34" charset="0"/>
                          <a:ea typeface="+mn-ea"/>
                          <a:cs typeface="Arial" panose="020B0604020202020204" pitchFamily="34" charset="0"/>
                        </a:rPr>
                        <a:t>19 (70)</a:t>
                      </a:r>
                    </a:p>
                  </a:txBody>
                  <a:tcPr marL="12700" marR="12700" marT="0" marB="0" anchor="ctr">
                    <a:noFill/>
                  </a:tcPr>
                </a:tc>
                <a:extLst>
                  <a:ext uri="{0D108BD9-81ED-4DB2-BD59-A6C34878D82A}">
                    <a16:rowId xmlns:a16="http://schemas.microsoft.com/office/drawing/2014/main" val="723389883"/>
                  </a:ext>
                </a:extLst>
              </a:tr>
              <a:tr h="241975">
                <a:tc gridSpan="3">
                  <a:txBody>
                    <a:bodyPr/>
                    <a:lstStyle/>
                    <a:p>
                      <a:pPr marL="117475"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rgbClr val="1E5680"/>
                          </a:solidFill>
                          <a:latin typeface="Arial" panose="020B0604020202020204" pitchFamily="34" charset="0"/>
                          <a:cs typeface="Arial" panose="020B0604020202020204" pitchFamily="34" charset="0"/>
                        </a:rPr>
                        <a:t>ECOG performance score</a:t>
                      </a:r>
                      <a:r>
                        <a:rPr lang="en-US" sz="1050" b="0" dirty="0">
                          <a:solidFill>
                            <a:srgbClr val="1E5680"/>
                          </a:solidFill>
                          <a:latin typeface="Arial"/>
                          <a:cs typeface="Arial"/>
                        </a:rPr>
                        <a:t>, n (%)</a:t>
                      </a:r>
                      <a:endParaRPr lang="en-US" sz="1050" b="0" dirty="0">
                        <a:solidFill>
                          <a:srgbClr val="1E5680"/>
                        </a:solidFill>
                        <a:latin typeface="Arial" panose="020B0604020202020204" pitchFamily="34" charset="0"/>
                        <a:cs typeface="Arial" panose="020B0604020202020204" pitchFamily="34" charset="0"/>
                      </a:endParaRPr>
                    </a:p>
                  </a:txBody>
                  <a:tcPr anchor="ctr">
                    <a:solidFill>
                      <a:srgbClr val="E1F1EF"/>
                    </a:solidFill>
                  </a:tcPr>
                </a:tc>
                <a:tc hMerge="1">
                  <a:txBody>
                    <a:bodyPr/>
                    <a:lstStyle/>
                    <a:p>
                      <a:pPr marL="0" marR="0" algn="ctr" defTabSz="457200" rtl="0" eaLnBrk="1" latinLnBrk="0" hangingPunct="1">
                        <a:lnSpc>
                          <a:spcPct val="100000"/>
                        </a:lnSpc>
                        <a:spcBef>
                          <a:spcPts val="100"/>
                        </a:spcBef>
                        <a:spcAft>
                          <a:spcPts val="100"/>
                        </a:spcAft>
                      </a:pPr>
                      <a:endParaRPr lang="en-US" sz="1050" kern="1200" dirty="0">
                        <a:solidFill>
                          <a:srgbClr val="1E5680"/>
                        </a:solidFill>
                        <a:latin typeface="Arial" panose="020B0604020202020204" pitchFamily="34" charset="0"/>
                        <a:ea typeface="+mn-ea"/>
                        <a:cs typeface="Arial" panose="020B0604020202020204" pitchFamily="34" charset="0"/>
                      </a:endParaRPr>
                    </a:p>
                  </a:txBody>
                  <a:tcPr marL="12700" marR="12700" marT="0" marB="0" anchor="ctr">
                    <a:solidFill>
                      <a:schemeClr val="bg1"/>
                    </a:solidFill>
                  </a:tcPr>
                </a:tc>
                <a:tc hMerge="1">
                  <a:txBody>
                    <a:bodyPr/>
                    <a:lstStyle/>
                    <a:p>
                      <a:pPr marL="0" marR="0" algn="ctr" defTabSz="457200" rtl="0" eaLnBrk="1" latinLnBrk="0" hangingPunct="1">
                        <a:lnSpc>
                          <a:spcPct val="100000"/>
                        </a:lnSpc>
                        <a:spcBef>
                          <a:spcPts val="100"/>
                        </a:spcBef>
                        <a:spcAft>
                          <a:spcPts val="100"/>
                        </a:spcAft>
                      </a:pPr>
                      <a:endParaRPr lang="en-US" sz="1050" kern="1200" dirty="0">
                        <a:solidFill>
                          <a:srgbClr val="1E5680"/>
                        </a:solidFill>
                        <a:latin typeface="Arial" panose="020B0604020202020204" pitchFamily="34" charset="0"/>
                        <a:ea typeface="+mn-ea"/>
                        <a:cs typeface="Arial" panose="020B0604020202020204" pitchFamily="34" charset="0"/>
                      </a:endParaRPr>
                    </a:p>
                  </a:txBody>
                  <a:tcPr marL="12700" marR="12700" marT="0" marB="0" anchor="ctr">
                    <a:solidFill>
                      <a:schemeClr val="bg1"/>
                    </a:solidFill>
                  </a:tcPr>
                </a:tc>
                <a:extLst>
                  <a:ext uri="{0D108BD9-81ED-4DB2-BD59-A6C34878D82A}">
                    <a16:rowId xmlns:a16="http://schemas.microsoft.com/office/drawing/2014/main" val="2107634410"/>
                  </a:ext>
                </a:extLst>
              </a:tr>
              <a:tr h="241975">
                <a:tc>
                  <a:txBody>
                    <a:bodyPr/>
                    <a:lstStyle/>
                    <a:p>
                      <a:pPr marL="117475" indent="0" algn="l">
                        <a:lnSpc>
                          <a:spcPct val="100000"/>
                        </a:lnSpc>
                      </a:pPr>
                      <a:r>
                        <a:rPr lang="en-US" sz="1050" dirty="0">
                          <a:solidFill>
                            <a:srgbClr val="1E5680"/>
                          </a:solidFill>
                          <a:latin typeface="Arial" panose="020B0604020202020204" pitchFamily="34" charset="0"/>
                          <a:cs typeface="Arial" panose="020B0604020202020204" pitchFamily="34" charset="0"/>
                        </a:rPr>
                        <a:t>       0</a:t>
                      </a:r>
                    </a:p>
                  </a:txBody>
                  <a:tcPr anchor="ctr">
                    <a:noFill/>
                  </a:tcPr>
                </a:tc>
                <a:tc>
                  <a:txBody>
                    <a:bodyPr/>
                    <a:lstStyle/>
                    <a:p>
                      <a:pPr marL="0" marR="0" algn="ctr" defTabSz="457200" rtl="0" eaLnBrk="1" latinLnBrk="0" hangingPunct="1">
                        <a:lnSpc>
                          <a:spcPct val="100000"/>
                        </a:lnSpc>
                        <a:spcBef>
                          <a:spcPts val="100"/>
                        </a:spcBef>
                        <a:spcAft>
                          <a:spcPts val="100"/>
                        </a:spcAft>
                      </a:pPr>
                      <a:r>
                        <a:rPr lang="en-US" sz="1050" kern="1200" dirty="0">
                          <a:solidFill>
                            <a:srgbClr val="1E5680"/>
                          </a:solidFill>
                          <a:latin typeface="Arial" panose="020B0604020202020204" pitchFamily="34" charset="0"/>
                          <a:ea typeface="+mn-ea"/>
                          <a:cs typeface="Arial" panose="020B0604020202020204" pitchFamily="34" charset="0"/>
                        </a:rPr>
                        <a:t>10 (90)</a:t>
                      </a:r>
                    </a:p>
                  </a:txBody>
                  <a:tcPr marL="12700" marR="12700" marT="0" marB="0" anchor="ctr">
                    <a:noFill/>
                  </a:tcPr>
                </a:tc>
                <a:tc>
                  <a:txBody>
                    <a:bodyPr/>
                    <a:lstStyle/>
                    <a:p>
                      <a:pPr marL="0" marR="0" algn="ctr" defTabSz="457200" rtl="0" eaLnBrk="1" latinLnBrk="0" hangingPunct="1">
                        <a:lnSpc>
                          <a:spcPct val="100000"/>
                        </a:lnSpc>
                        <a:spcBef>
                          <a:spcPts val="100"/>
                        </a:spcBef>
                        <a:spcAft>
                          <a:spcPts val="100"/>
                        </a:spcAft>
                      </a:pPr>
                      <a:r>
                        <a:rPr lang="en-US" sz="1050" kern="1200" dirty="0">
                          <a:solidFill>
                            <a:srgbClr val="1E5680"/>
                          </a:solidFill>
                          <a:latin typeface="Arial" panose="020B0604020202020204" pitchFamily="34" charset="0"/>
                          <a:ea typeface="+mn-ea"/>
                          <a:cs typeface="Arial" panose="020B0604020202020204" pitchFamily="34" charset="0"/>
                        </a:rPr>
                        <a:t>5 (19)</a:t>
                      </a:r>
                    </a:p>
                  </a:txBody>
                  <a:tcPr marL="12700" marR="12700" marT="0" marB="0" anchor="ctr">
                    <a:noFill/>
                  </a:tcPr>
                </a:tc>
                <a:extLst>
                  <a:ext uri="{0D108BD9-81ED-4DB2-BD59-A6C34878D82A}">
                    <a16:rowId xmlns:a16="http://schemas.microsoft.com/office/drawing/2014/main" val="1913732211"/>
                  </a:ext>
                </a:extLst>
              </a:tr>
              <a:tr h="241975">
                <a:tc>
                  <a:txBody>
                    <a:bodyPr/>
                    <a:lstStyle/>
                    <a:p>
                      <a:pPr marL="117475" indent="0" algn="l">
                        <a:lnSpc>
                          <a:spcPct val="100000"/>
                        </a:lnSpc>
                      </a:pPr>
                      <a:r>
                        <a:rPr lang="en-US" sz="1050" dirty="0">
                          <a:solidFill>
                            <a:srgbClr val="1E5680"/>
                          </a:solidFill>
                          <a:latin typeface="Arial" panose="020B0604020202020204" pitchFamily="34" charset="0"/>
                          <a:cs typeface="Arial" panose="020B0604020202020204" pitchFamily="34" charset="0"/>
                        </a:rPr>
                        <a:t>       1</a:t>
                      </a:r>
                      <a:r>
                        <a:rPr lang="en-US" sz="1050" kern="1200" baseline="30000" dirty="0">
                          <a:solidFill>
                            <a:srgbClr val="1E5680"/>
                          </a:solidFill>
                          <a:latin typeface="Arial" panose="020B0604020202020204"/>
                        </a:rPr>
                        <a:t>‡</a:t>
                      </a:r>
                      <a:endParaRPr lang="en-US" sz="1050" dirty="0">
                        <a:solidFill>
                          <a:srgbClr val="1E5680"/>
                        </a:solidFill>
                        <a:latin typeface="Arial" panose="020B0604020202020204" pitchFamily="34" charset="0"/>
                        <a:cs typeface="Arial" panose="020B0604020202020204" pitchFamily="34" charset="0"/>
                      </a:endParaRPr>
                    </a:p>
                  </a:txBody>
                  <a:tcPr anchor="ctr">
                    <a:solidFill>
                      <a:srgbClr val="E1F1EF"/>
                    </a:solidFill>
                  </a:tcPr>
                </a:tc>
                <a:tc>
                  <a:txBody>
                    <a:bodyPr/>
                    <a:lstStyle/>
                    <a:p>
                      <a:pPr marL="0" marR="0" algn="ctr" defTabSz="457200" rtl="0" eaLnBrk="1" latinLnBrk="0" hangingPunct="1">
                        <a:lnSpc>
                          <a:spcPct val="100000"/>
                        </a:lnSpc>
                        <a:spcBef>
                          <a:spcPts val="100"/>
                        </a:spcBef>
                        <a:spcAft>
                          <a:spcPts val="100"/>
                        </a:spcAft>
                      </a:pPr>
                      <a:r>
                        <a:rPr lang="en-US" sz="1050" kern="1200" dirty="0">
                          <a:solidFill>
                            <a:srgbClr val="1E5680"/>
                          </a:solidFill>
                          <a:latin typeface="Arial" panose="020B0604020202020204" pitchFamily="34" charset="0"/>
                          <a:ea typeface="+mn-ea"/>
                          <a:cs typeface="Arial" panose="020B0604020202020204" pitchFamily="34" charset="0"/>
                        </a:rPr>
                        <a:t>0</a:t>
                      </a:r>
                    </a:p>
                  </a:txBody>
                  <a:tcPr marL="12700" marR="12700" marT="0" marB="0" anchor="ctr">
                    <a:solidFill>
                      <a:srgbClr val="E1F1EF"/>
                    </a:solidFill>
                  </a:tcPr>
                </a:tc>
                <a:tc>
                  <a:txBody>
                    <a:bodyPr/>
                    <a:lstStyle/>
                    <a:p>
                      <a:pPr marL="0" marR="0" algn="ctr" defTabSz="457200" rtl="0" eaLnBrk="1" latinLnBrk="0" hangingPunct="1">
                        <a:lnSpc>
                          <a:spcPct val="100000"/>
                        </a:lnSpc>
                        <a:spcBef>
                          <a:spcPts val="100"/>
                        </a:spcBef>
                        <a:spcAft>
                          <a:spcPts val="100"/>
                        </a:spcAft>
                      </a:pPr>
                      <a:r>
                        <a:rPr lang="en-US" sz="1050" kern="1200" dirty="0">
                          <a:solidFill>
                            <a:srgbClr val="1E5680"/>
                          </a:solidFill>
                          <a:latin typeface="Arial" panose="020B0604020202020204" pitchFamily="34" charset="0"/>
                          <a:ea typeface="+mn-ea"/>
                          <a:cs typeface="Arial" panose="020B0604020202020204" pitchFamily="34" charset="0"/>
                        </a:rPr>
                        <a:t>20 (74)</a:t>
                      </a:r>
                    </a:p>
                  </a:txBody>
                  <a:tcPr marL="12700" marR="12700" marT="0" marB="0" anchor="ctr">
                    <a:solidFill>
                      <a:srgbClr val="E1F1EF"/>
                    </a:solidFill>
                  </a:tcPr>
                </a:tc>
                <a:extLst>
                  <a:ext uri="{0D108BD9-81ED-4DB2-BD59-A6C34878D82A}">
                    <a16:rowId xmlns:a16="http://schemas.microsoft.com/office/drawing/2014/main" val="334025972"/>
                  </a:ext>
                </a:extLst>
              </a:tr>
              <a:tr h="241975">
                <a:tc>
                  <a:txBody>
                    <a:bodyPr/>
                    <a:lstStyle/>
                    <a:p>
                      <a:pPr marL="117475" indent="0" algn="l">
                        <a:lnSpc>
                          <a:spcPct val="100000"/>
                        </a:lnSpc>
                      </a:pPr>
                      <a:r>
                        <a:rPr lang="en-US" sz="1050" dirty="0">
                          <a:solidFill>
                            <a:srgbClr val="1E5680"/>
                          </a:solidFill>
                          <a:latin typeface="Arial"/>
                          <a:cs typeface="Arial"/>
                        </a:rPr>
                        <a:t>Brain metastasis, n (%)</a:t>
                      </a:r>
                      <a:endParaRPr lang="en-US" sz="1050" dirty="0">
                        <a:solidFill>
                          <a:srgbClr val="1E5680"/>
                        </a:solidFill>
                        <a:latin typeface="Arial" panose="020B0604020202020204" pitchFamily="34" charset="0"/>
                        <a:cs typeface="Arial" panose="020B0604020202020204" pitchFamily="34" charset="0"/>
                      </a:endParaRPr>
                    </a:p>
                  </a:txBody>
                  <a:tcPr anchor="ctr">
                    <a:noFill/>
                  </a:tcPr>
                </a:tc>
                <a:tc>
                  <a:txBody>
                    <a:bodyPr/>
                    <a:lstStyle/>
                    <a:p>
                      <a:pPr marL="0" marR="0" lvl="0" indent="0" algn="ctr" defTabSz="457200" rtl="0" eaLnBrk="1" fontAlgn="auto" latinLnBrk="0" hangingPunct="1">
                        <a:lnSpc>
                          <a:spcPct val="100000"/>
                        </a:lnSpc>
                        <a:spcBef>
                          <a:spcPts val="100"/>
                        </a:spcBef>
                        <a:spcAft>
                          <a:spcPts val="100"/>
                        </a:spcAft>
                        <a:buClrTx/>
                        <a:buSzTx/>
                        <a:buFontTx/>
                        <a:buNone/>
                        <a:tabLst/>
                        <a:defRPr/>
                      </a:pPr>
                      <a:r>
                        <a:rPr lang="en-US" sz="1050" b="0" i="0" u="none" strike="noStrike" kern="1200" cap="none" spc="0" baseline="0" dirty="0">
                          <a:ln>
                            <a:noFill/>
                          </a:ln>
                          <a:solidFill>
                            <a:srgbClr val="1E5680"/>
                          </a:solidFill>
                          <a:uFillTx/>
                          <a:latin typeface="Arial" panose="020B0604020202020204" pitchFamily="34" charset="0"/>
                          <a:ea typeface="+mn-ea"/>
                          <a:cs typeface="Arial" panose="020B0604020202020204" pitchFamily="34" charset="0"/>
                          <a:sym typeface="Gill Sans"/>
                        </a:rPr>
                        <a:t>7 (64)</a:t>
                      </a:r>
                      <a:endParaRPr lang="en-US" sz="1050" b="0" i="0" u="none" strike="sngStrike" kern="1200" cap="none" spc="0" baseline="0" dirty="0">
                        <a:ln>
                          <a:noFill/>
                        </a:ln>
                        <a:solidFill>
                          <a:srgbClr val="1E5680"/>
                        </a:solidFill>
                        <a:uFillTx/>
                        <a:latin typeface="Arial" panose="020B0604020202020204" pitchFamily="34" charset="0"/>
                        <a:ea typeface="+mn-ea"/>
                        <a:cs typeface="Arial" panose="020B0604020202020204" pitchFamily="34" charset="0"/>
                        <a:sym typeface="Gill Sans"/>
                      </a:endParaRPr>
                    </a:p>
                  </a:txBody>
                  <a:tcPr marL="12700" marR="12700" marT="0" marB="0" anchor="ctr">
                    <a:noFill/>
                  </a:tcPr>
                </a:tc>
                <a:tc>
                  <a:txBody>
                    <a:bodyPr/>
                    <a:lstStyle/>
                    <a:p>
                      <a:pPr marL="0" marR="0" lvl="0" indent="0" algn="ctr" defTabSz="457200" rtl="0" eaLnBrk="1" fontAlgn="auto" latinLnBrk="0" hangingPunct="1">
                        <a:lnSpc>
                          <a:spcPct val="100000"/>
                        </a:lnSpc>
                        <a:spcBef>
                          <a:spcPts val="100"/>
                        </a:spcBef>
                        <a:spcAft>
                          <a:spcPts val="100"/>
                        </a:spcAft>
                        <a:buClrTx/>
                        <a:buSzTx/>
                        <a:buFontTx/>
                        <a:buNone/>
                        <a:tabLst/>
                        <a:defRPr/>
                      </a:pPr>
                      <a:r>
                        <a:rPr lang="en-US" sz="1050" kern="1200" dirty="0">
                          <a:solidFill>
                            <a:srgbClr val="1E5680"/>
                          </a:solidFill>
                          <a:latin typeface="Arial" panose="020B0604020202020204" pitchFamily="34" charset="0"/>
                          <a:ea typeface="+mn-ea"/>
                          <a:cs typeface="Arial" panose="020B0604020202020204" pitchFamily="34" charset="0"/>
                        </a:rPr>
                        <a:t>13 (48</a:t>
                      </a:r>
                      <a:r>
                        <a:rPr lang="en-US" sz="1050" strike="noStrike" kern="1200" dirty="0">
                          <a:solidFill>
                            <a:srgbClr val="1E5680"/>
                          </a:solidFill>
                          <a:latin typeface="Arial" panose="020B0604020202020204" pitchFamily="34" charset="0"/>
                          <a:ea typeface="+mn-ea"/>
                          <a:cs typeface="Arial" panose="020B0604020202020204" pitchFamily="34" charset="0"/>
                        </a:rPr>
                        <a:t>)</a:t>
                      </a:r>
                      <a:endParaRPr lang="en-US" sz="1050" strike="sngStrike" kern="1200" dirty="0">
                        <a:solidFill>
                          <a:srgbClr val="1E5680"/>
                        </a:solidFill>
                        <a:latin typeface="Arial" panose="020B0604020202020204" pitchFamily="34" charset="0"/>
                        <a:ea typeface="+mn-ea"/>
                        <a:cs typeface="Arial" panose="020B0604020202020204" pitchFamily="34" charset="0"/>
                      </a:endParaRPr>
                    </a:p>
                  </a:txBody>
                  <a:tcPr marL="12700" marR="12700" marT="0" marB="0" anchor="ctr">
                    <a:noFill/>
                  </a:tcPr>
                </a:tc>
                <a:extLst>
                  <a:ext uri="{0D108BD9-81ED-4DB2-BD59-A6C34878D82A}">
                    <a16:rowId xmlns:a16="http://schemas.microsoft.com/office/drawing/2014/main" val="797349026"/>
                  </a:ext>
                </a:extLst>
              </a:tr>
              <a:tr h="241975">
                <a:tc>
                  <a:txBody>
                    <a:bodyPr/>
                    <a:lstStyle/>
                    <a:p>
                      <a:pPr marL="117475"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1E5680"/>
                          </a:solidFill>
                          <a:latin typeface="Arial"/>
                          <a:cs typeface="Arial"/>
                        </a:rPr>
                        <a:t>Liver</a:t>
                      </a:r>
                      <a:r>
                        <a:rPr lang="en-US" sz="1050" baseline="0" dirty="0">
                          <a:solidFill>
                            <a:srgbClr val="1E5680"/>
                          </a:solidFill>
                          <a:latin typeface="Arial"/>
                          <a:cs typeface="Arial"/>
                        </a:rPr>
                        <a:t> metastasis</a:t>
                      </a:r>
                      <a:r>
                        <a:rPr lang="en-US" sz="1050" dirty="0">
                          <a:solidFill>
                            <a:srgbClr val="1E5680"/>
                          </a:solidFill>
                          <a:latin typeface="Arial"/>
                          <a:cs typeface="Arial"/>
                        </a:rPr>
                        <a:t>, n (%)</a:t>
                      </a:r>
                      <a:endParaRPr lang="en-US" sz="1050" dirty="0">
                        <a:solidFill>
                          <a:srgbClr val="1E5680"/>
                        </a:solidFill>
                        <a:latin typeface="Arial" panose="020B0604020202020204" pitchFamily="34" charset="0"/>
                        <a:cs typeface="Arial" panose="020B0604020202020204" pitchFamily="34" charset="0"/>
                      </a:endParaRPr>
                    </a:p>
                  </a:txBody>
                  <a:tcPr anchor="ctr">
                    <a:solidFill>
                      <a:srgbClr val="E1F1EF"/>
                    </a:solidFill>
                  </a:tcPr>
                </a:tc>
                <a:tc>
                  <a:txBody>
                    <a:bodyPr/>
                    <a:lstStyle/>
                    <a:p>
                      <a:pPr marL="0" marR="0" lvl="0" indent="0" algn="ctr" defTabSz="457200" rtl="0" eaLnBrk="1" fontAlgn="auto" latinLnBrk="0" hangingPunct="1">
                        <a:lnSpc>
                          <a:spcPct val="100000"/>
                        </a:lnSpc>
                        <a:spcBef>
                          <a:spcPts val="100"/>
                        </a:spcBef>
                        <a:spcAft>
                          <a:spcPts val="100"/>
                        </a:spcAft>
                        <a:buClrTx/>
                        <a:buSzTx/>
                        <a:buFontTx/>
                        <a:buNone/>
                        <a:tabLst/>
                        <a:defRPr/>
                      </a:pPr>
                      <a:r>
                        <a:rPr lang="en-US" sz="1050" b="0" i="0" u="none" strike="noStrike" kern="1200" cap="none" spc="0" baseline="0" dirty="0">
                          <a:ln>
                            <a:noFill/>
                          </a:ln>
                          <a:solidFill>
                            <a:srgbClr val="1E5680"/>
                          </a:solidFill>
                          <a:uFillTx/>
                          <a:latin typeface="Arial" panose="020B0604020202020204" pitchFamily="34" charset="0"/>
                          <a:ea typeface="+mn-ea"/>
                          <a:cs typeface="Arial" panose="020B0604020202020204" pitchFamily="34" charset="0"/>
                          <a:sym typeface="Gill Sans"/>
                        </a:rPr>
                        <a:t>3 (27)</a:t>
                      </a:r>
                    </a:p>
                  </a:txBody>
                  <a:tcPr marL="12700" marR="12700" marT="0" marB="0" anchor="ctr">
                    <a:solidFill>
                      <a:srgbClr val="E1F1EF"/>
                    </a:solidFill>
                  </a:tcPr>
                </a:tc>
                <a:tc>
                  <a:txBody>
                    <a:bodyPr/>
                    <a:lstStyle/>
                    <a:p>
                      <a:pPr marL="0" marR="0" lvl="0" indent="0" algn="ctr" defTabSz="457200" rtl="0" eaLnBrk="1" fontAlgn="auto" latinLnBrk="0" hangingPunct="1">
                        <a:lnSpc>
                          <a:spcPct val="100000"/>
                        </a:lnSpc>
                        <a:spcBef>
                          <a:spcPts val="100"/>
                        </a:spcBef>
                        <a:spcAft>
                          <a:spcPts val="100"/>
                        </a:spcAft>
                        <a:buClrTx/>
                        <a:buSzTx/>
                        <a:buFontTx/>
                        <a:buNone/>
                        <a:tabLst/>
                        <a:defRPr/>
                      </a:pPr>
                      <a:r>
                        <a:rPr lang="en-US" sz="1050" kern="1200" dirty="0">
                          <a:solidFill>
                            <a:srgbClr val="1E5680"/>
                          </a:solidFill>
                          <a:latin typeface="Arial" panose="020B0604020202020204" pitchFamily="34" charset="0"/>
                          <a:ea typeface="+mn-ea"/>
                          <a:cs typeface="Arial" panose="020B0604020202020204" pitchFamily="34" charset="0"/>
                        </a:rPr>
                        <a:t>11 (41)</a:t>
                      </a:r>
                    </a:p>
                  </a:txBody>
                  <a:tcPr marL="12700" marR="12700" marT="0" marB="0" anchor="ctr">
                    <a:solidFill>
                      <a:srgbClr val="E1F1EF"/>
                    </a:solidFill>
                  </a:tcPr>
                </a:tc>
                <a:extLst>
                  <a:ext uri="{0D108BD9-81ED-4DB2-BD59-A6C34878D82A}">
                    <a16:rowId xmlns:a16="http://schemas.microsoft.com/office/drawing/2014/main" val="21087540"/>
                  </a:ext>
                </a:extLst>
              </a:tr>
              <a:tr h="241975">
                <a:tc>
                  <a:txBody>
                    <a:bodyPr/>
                    <a:lstStyle/>
                    <a:p>
                      <a:pPr marL="117475" indent="0" algn="l">
                        <a:lnSpc>
                          <a:spcPct val="100000"/>
                        </a:lnSpc>
                      </a:pPr>
                      <a:r>
                        <a:rPr lang="en-US" sz="1050" dirty="0">
                          <a:solidFill>
                            <a:srgbClr val="1E5680"/>
                          </a:solidFill>
                          <a:latin typeface="Arial" panose="020B0604020202020204" pitchFamily="34" charset="0"/>
                          <a:cs typeface="Arial" panose="020B0604020202020204" pitchFamily="34" charset="0"/>
                        </a:rPr>
                        <a:t>Median lines of prior therapies,</a:t>
                      </a:r>
                      <a:r>
                        <a:rPr lang="en-US" sz="1050" baseline="0" dirty="0">
                          <a:solidFill>
                            <a:srgbClr val="1E5680"/>
                          </a:solidFill>
                          <a:latin typeface="Arial" panose="020B0604020202020204" pitchFamily="34" charset="0"/>
                          <a:cs typeface="Arial" panose="020B0604020202020204" pitchFamily="34" charset="0"/>
                        </a:rPr>
                        <a:t> n (range)</a:t>
                      </a:r>
                      <a:endParaRPr lang="en-US" sz="1050" dirty="0">
                        <a:solidFill>
                          <a:srgbClr val="1E5680"/>
                        </a:solidFill>
                        <a:latin typeface="Arial" panose="020B0604020202020204" pitchFamily="34" charset="0"/>
                        <a:cs typeface="Arial" panose="020B0604020202020204" pitchFamily="34" charset="0"/>
                      </a:endParaRPr>
                    </a:p>
                  </a:txBody>
                  <a:tcPr anchor="ctr">
                    <a:noFill/>
                  </a:tcPr>
                </a:tc>
                <a:tc>
                  <a:txBody>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1050" dirty="0">
                          <a:solidFill>
                            <a:srgbClr val="1E5680"/>
                          </a:solidFill>
                          <a:latin typeface="Arial" panose="020B0604020202020204" pitchFamily="34" charset="0"/>
                          <a:cs typeface="Arial" panose="020B0604020202020204" pitchFamily="34" charset="0"/>
                        </a:rPr>
                        <a:t>3 (1–6)</a:t>
                      </a:r>
                    </a:p>
                  </a:txBody>
                  <a:tcPr anchor="ctr">
                    <a:noFill/>
                  </a:tcPr>
                </a:tc>
                <a:tc>
                  <a:txBody>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1050" dirty="0">
                          <a:solidFill>
                            <a:srgbClr val="1E5680"/>
                          </a:solidFill>
                          <a:latin typeface="Arial" panose="020B0604020202020204" pitchFamily="34" charset="0"/>
                          <a:cs typeface="Arial" panose="020B0604020202020204" pitchFamily="34" charset="0"/>
                        </a:rPr>
                        <a:t>3 </a:t>
                      </a:r>
                      <a:r>
                        <a:rPr lang="en-US" sz="1050" dirty="0">
                          <a:solidFill>
                            <a:srgbClr val="1E5680"/>
                          </a:solidFill>
                          <a:effectLst/>
                          <a:latin typeface="Arial" panose="020B0604020202020204" pitchFamily="34" charset="0"/>
                          <a:ea typeface="Calibri" panose="020F0502020204030204" pitchFamily="34" charset="0"/>
                          <a:cs typeface="Arial" panose="020B0604020202020204" pitchFamily="34" charset="0"/>
                        </a:rPr>
                        <a:t>(1–6)</a:t>
                      </a:r>
                      <a:endParaRPr lang="en-US" sz="1050" dirty="0">
                        <a:solidFill>
                          <a:srgbClr val="1E5680"/>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2888435985"/>
                  </a:ext>
                </a:extLst>
              </a:tr>
              <a:tr h="241975">
                <a:tc>
                  <a:txBody>
                    <a:bodyPr/>
                    <a:lstStyle/>
                    <a:p>
                      <a:pPr marL="117475" indent="0" algn="l">
                        <a:lnSpc>
                          <a:spcPct val="100000"/>
                        </a:lnSpc>
                      </a:pPr>
                      <a:r>
                        <a:rPr lang="en-US" sz="1050" b="0" dirty="0">
                          <a:solidFill>
                            <a:srgbClr val="1E5680"/>
                          </a:solidFill>
                          <a:latin typeface="Arial" panose="020B0604020202020204" pitchFamily="34" charset="0"/>
                          <a:cs typeface="Arial" panose="020B0604020202020204" pitchFamily="34" charset="0"/>
                        </a:rPr>
                        <a:t>Prior KRAS</a:t>
                      </a:r>
                      <a:r>
                        <a:rPr lang="en-US" sz="1050" b="0" baseline="30000" dirty="0">
                          <a:solidFill>
                            <a:srgbClr val="1E5680"/>
                          </a:solidFill>
                          <a:latin typeface="Arial" panose="020B0604020202020204" pitchFamily="34" charset="0"/>
                          <a:cs typeface="Arial" panose="020B0604020202020204" pitchFamily="34" charset="0"/>
                        </a:rPr>
                        <a:t>G12C</a:t>
                      </a:r>
                      <a:r>
                        <a:rPr lang="en-US" sz="1050" b="0" dirty="0">
                          <a:solidFill>
                            <a:srgbClr val="1E5680"/>
                          </a:solidFill>
                          <a:latin typeface="Arial" panose="020B0604020202020204" pitchFamily="34" charset="0"/>
                          <a:cs typeface="Arial" panose="020B0604020202020204" pitchFamily="34" charset="0"/>
                        </a:rPr>
                        <a:t> inhibitor, n (%)</a:t>
                      </a:r>
                      <a:r>
                        <a:rPr lang="en-US" sz="1050" kern="1200" baseline="30000" dirty="0">
                          <a:solidFill>
                            <a:srgbClr val="1E5680"/>
                          </a:solidFill>
                          <a:latin typeface="Arial" panose="020B0604020202020204"/>
                        </a:rPr>
                        <a:t>§</a:t>
                      </a:r>
                      <a:endParaRPr lang="en-US" sz="1050" b="0" dirty="0">
                        <a:solidFill>
                          <a:srgbClr val="1E5680"/>
                        </a:solidFill>
                        <a:latin typeface="Arial" panose="020B0604020202020204" pitchFamily="34" charset="0"/>
                        <a:cs typeface="Arial" panose="020B0604020202020204" pitchFamily="34" charset="0"/>
                      </a:endParaRPr>
                    </a:p>
                  </a:txBody>
                  <a:tcPr anchor="ctr">
                    <a:solidFill>
                      <a:srgbClr val="E1F1EF"/>
                    </a:solidFill>
                  </a:tcPr>
                </a:tc>
                <a:tc>
                  <a:txBody>
                    <a:bodyPr/>
                    <a:lstStyle/>
                    <a:p>
                      <a:pPr marL="0" marR="0" algn="ctr" defTabSz="457200" rtl="0" eaLnBrk="1" latinLnBrk="0" hangingPunct="1">
                        <a:lnSpc>
                          <a:spcPct val="100000"/>
                        </a:lnSpc>
                        <a:spcBef>
                          <a:spcPts val="100"/>
                        </a:spcBef>
                        <a:spcAft>
                          <a:spcPts val="100"/>
                        </a:spcAft>
                      </a:pPr>
                      <a:r>
                        <a:rPr lang="en-US" sz="1050" b="0" kern="1200" dirty="0">
                          <a:solidFill>
                            <a:srgbClr val="1E5680"/>
                          </a:solidFill>
                          <a:latin typeface="Arial" panose="020B0604020202020204" pitchFamily="34" charset="0"/>
                          <a:ea typeface="+mn-ea"/>
                          <a:cs typeface="Arial" panose="020B0604020202020204" pitchFamily="34" charset="0"/>
                        </a:rPr>
                        <a:t>5 (45)</a:t>
                      </a:r>
                    </a:p>
                  </a:txBody>
                  <a:tcPr marL="12700" marR="12700" marT="0" marB="0" anchor="ctr">
                    <a:solidFill>
                      <a:srgbClr val="E1F1EF"/>
                    </a:solidFill>
                  </a:tcPr>
                </a:tc>
                <a:tc>
                  <a:txBody>
                    <a:bodyPr/>
                    <a:lstStyle/>
                    <a:p>
                      <a:pPr marL="0" marR="0" algn="ctr" defTabSz="457200" rtl="0" eaLnBrk="1" latinLnBrk="0" hangingPunct="1">
                        <a:lnSpc>
                          <a:spcPct val="100000"/>
                        </a:lnSpc>
                        <a:spcBef>
                          <a:spcPts val="100"/>
                        </a:spcBef>
                        <a:spcAft>
                          <a:spcPts val="100"/>
                        </a:spcAft>
                      </a:pPr>
                      <a:r>
                        <a:rPr lang="en-US" sz="1050" b="0" kern="1200" dirty="0">
                          <a:solidFill>
                            <a:srgbClr val="1E5680"/>
                          </a:solidFill>
                          <a:latin typeface="Arial" panose="020B0604020202020204" pitchFamily="34" charset="0"/>
                          <a:ea typeface="+mn-ea"/>
                          <a:cs typeface="Arial" panose="020B0604020202020204" pitchFamily="34" charset="0"/>
                        </a:rPr>
                        <a:t>11 (41)</a:t>
                      </a:r>
                    </a:p>
                  </a:txBody>
                  <a:tcPr marL="12700" marR="12700" marT="0" marB="0" anchor="ctr">
                    <a:solidFill>
                      <a:srgbClr val="E1F1EF"/>
                    </a:solidFill>
                  </a:tcPr>
                </a:tc>
                <a:extLst>
                  <a:ext uri="{0D108BD9-81ED-4DB2-BD59-A6C34878D82A}">
                    <a16:rowId xmlns:a16="http://schemas.microsoft.com/office/drawing/2014/main" val="3392761241"/>
                  </a:ext>
                </a:extLst>
              </a:tr>
              <a:tr h="241975">
                <a:tc>
                  <a:txBody>
                    <a:bodyPr/>
                    <a:lstStyle/>
                    <a:p>
                      <a:pPr marL="117475" indent="0" algn="l">
                        <a:lnSpc>
                          <a:spcPct val="100000"/>
                        </a:lnSpc>
                      </a:pPr>
                      <a:r>
                        <a:rPr lang="en-US" sz="1050" b="0" dirty="0">
                          <a:solidFill>
                            <a:srgbClr val="1E5680"/>
                          </a:solidFill>
                          <a:latin typeface="Arial" panose="020B0604020202020204" pitchFamily="34" charset="0"/>
                          <a:cs typeface="Arial" panose="020B0604020202020204" pitchFamily="34" charset="0"/>
                        </a:rPr>
                        <a:t>Prior anti-PD-(L)1</a:t>
                      </a:r>
                      <a:r>
                        <a:rPr lang="en-US" sz="1050" b="0" baseline="0" dirty="0">
                          <a:solidFill>
                            <a:srgbClr val="1E5680"/>
                          </a:solidFill>
                          <a:latin typeface="Arial" panose="020B0604020202020204" pitchFamily="34" charset="0"/>
                          <a:cs typeface="Arial" panose="020B0604020202020204" pitchFamily="34" charset="0"/>
                        </a:rPr>
                        <a:t>, n (%)</a:t>
                      </a:r>
                      <a:endParaRPr lang="en-US" sz="1050" b="0" dirty="0">
                        <a:solidFill>
                          <a:srgbClr val="1E5680"/>
                        </a:solidFill>
                        <a:latin typeface="Arial" panose="020B0604020202020204" pitchFamily="34" charset="0"/>
                        <a:cs typeface="Arial" panose="020B0604020202020204" pitchFamily="34" charset="0"/>
                      </a:endParaRPr>
                    </a:p>
                  </a:txBody>
                  <a:tcPr anchor="ctr">
                    <a:noFill/>
                  </a:tcPr>
                </a:tc>
                <a:tc>
                  <a:txBody>
                    <a:bodyPr/>
                    <a:lstStyle/>
                    <a:p>
                      <a:pPr marL="0" marR="0" algn="ctr" defTabSz="457200" rtl="0" eaLnBrk="1" latinLnBrk="0" hangingPunct="1">
                        <a:lnSpc>
                          <a:spcPct val="100000"/>
                        </a:lnSpc>
                        <a:spcBef>
                          <a:spcPts val="100"/>
                        </a:spcBef>
                        <a:spcAft>
                          <a:spcPts val="100"/>
                        </a:spcAft>
                      </a:pPr>
                      <a:r>
                        <a:rPr lang="en-US" sz="1050" b="0" kern="1200" dirty="0">
                          <a:solidFill>
                            <a:srgbClr val="1E5680"/>
                          </a:solidFill>
                          <a:latin typeface="Arial" panose="020B0604020202020204" pitchFamily="34" charset="0"/>
                          <a:ea typeface="+mn-ea"/>
                          <a:cs typeface="Arial" panose="020B0604020202020204" pitchFamily="34" charset="0"/>
                        </a:rPr>
                        <a:t>10 (91)</a:t>
                      </a:r>
                    </a:p>
                  </a:txBody>
                  <a:tcPr marL="12700" marR="12700" marT="0" marB="0" anchor="ctr">
                    <a:noFill/>
                  </a:tcPr>
                </a:tc>
                <a:tc>
                  <a:txBody>
                    <a:bodyPr/>
                    <a:lstStyle/>
                    <a:p>
                      <a:pPr marL="0" marR="0" algn="ctr" defTabSz="457200" rtl="0" eaLnBrk="1" latinLnBrk="0" hangingPunct="1">
                        <a:lnSpc>
                          <a:spcPct val="100000"/>
                        </a:lnSpc>
                        <a:spcBef>
                          <a:spcPts val="100"/>
                        </a:spcBef>
                        <a:spcAft>
                          <a:spcPts val="100"/>
                        </a:spcAft>
                      </a:pPr>
                      <a:r>
                        <a:rPr lang="en-US" sz="1050" b="0" kern="1200" dirty="0">
                          <a:solidFill>
                            <a:srgbClr val="1E5680"/>
                          </a:solidFill>
                          <a:latin typeface="Arial" panose="020B0604020202020204" pitchFamily="34" charset="0"/>
                          <a:ea typeface="+mn-ea"/>
                          <a:cs typeface="Arial" panose="020B0604020202020204" pitchFamily="34" charset="0"/>
                        </a:rPr>
                        <a:t>15 (56)</a:t>
                      </a:r>
                    </a:p>
                  </a:txBody>
                  <a:tcPr marL="12700" marR="12700" marT="0" marB="0" anchor="ctr">
                    <a:noFill/>
                  </a:tcPr>
                </a:tc>
                <a:extLst>
                  <a:ext uri="{0D108BD9-81ED-4DB2-BD59-A6C34878D82A}">
                    <a16:rowId xmlns:a16="http://schemas.microsoft.com/office/drawing/2014/main" val="3101583833"/>
                  </a:ext>
                </a:extLst>
              </a:tr>
            </a:tbl>
          </a:graphicData>
        </a:graphic>
      </p:graphicFrame>
      <p:sp>
        <p:nvSpPr>
          <p:cNvPr id="4" name="Title 1">
            <a:extLst>
              <a:ext uri="{FF2B5EF4-FFF2-40B4-BE49-F238E27FC236}">
                <a16:creationId xmlns:a16="http://schemas.microsoft.com/office/drawing/2014/main" id="{A3113582-A23E-4375-AB6E-5E0358E3AEEF}"/>
              </a:ext>
            </a:extLst>
          </p:cNvPr>
          <p:cNvSpPr txBox="1">
            <a:spLocks/>
          </p:cNvSpPr>
          <p:nvPr/>
        </p:nvSpPr>
        <p:spPr>
          <a:xfrm>
            <a:off x="140677" y="314648"/>
            <a:ext cx="8762164" cy="515444"/>
          </a:xfrm>
          <a:prstGeom prst="rect">
            <a:avLst/>
          </a:prstGeom>
        </p:spPr>
        <p:txBody>
          <a:bodyPr vert="horz" lIns="0" tIns="45720" rIns="0" bIns="45720" rtlCol="0" anchor="t">
            <a:norm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1E5680"/>
                </a:solidFill>
                <a:effectLst/>
                <a:uLnTx/>
                <a:uFillTx/>
                <a:latin typeface="Arial" panose="020B0604020202020204"/>
                <a:ea typeface="+mj-ea"/>
                <a:cs typeface="+mj-cs"/>
              </a:rPr>
              <a:t>Baseline Characteristics</a:t>
            </a:r>
          </a:p>
        </p:txBody>
      </p:sp>
      <p:sp>
        <p:nvSpPr>
          <p:cNvPr id="2" name="Rectangle 1"/>
          <p:cNvSpPr/>
          <p:nvPr/>
        </p:nvSpPr>
        <p:spPr>
          <a:xfrm>
            <a:off x="229875" y="4129837"/>
            <a:ext cx="8331739" cy="830997"/>
          </a:xfrm>
          <a:prstGeom prst="rect">
            <a:avLst/>
          </a:prstGeom>
        </p:spPr>
        <p:txBody>
          <a:bodyPr wrap="square">
            <a:spAutoFit/>
          </a:bodyPr>
          <a:lstStyle/>
          <a:p>
            <a:pPr hangingPunct="1"/>
            <a:r>
              <a:rPr lang="en-US" sz="800" kern="1200" dirty="0">
                <a:solidFill>
                  <a:schemeClr val="tx1"/>
                </a:solidFill>
                <a:latin typeface="Arial" panose="020B0604020202020204"/>
              </a:rPr>
              <a:t>*Total cohort includes patients with NSCLC (n = 11; 41%), colorectal cancer (n = 9; 33%), and other solid tumors (n = 7; 26%).</a:t>
            </a:r>
          </a:p>
          <a:p>
            <a:pPr hangingPunct="1"/>
            <a:r>
              <a:rPr lang="en-US" sz="800" kern="1200" baseline="30000" dirty="0">
                <a:solidFill>
                  <a:schemeClr val="tx1"/>
                </a:solidFill>
                <a:latin typeface="Arial" panose="020B0604020202020204"/>
              </a:rPr>
              <a:t>†</a:t>
            </a:r>
            <a:r>
              <a:rPr lang="en-US" sz="800" kern="1200" dirty="0">
                <a:solidFill>
                  <a:schemeClr val="tx1"/>
                </a:solidFill>
                <a:latin typeface="Arial" panose="020B0604020202020204"/>
              </a:rPr>
              <a:t>Includes former and current smoking history.</a:t>
            </a:r>
          </a:p>
          <a:p>
            <a:pPr hangingPunct="1"/>
            <a:r>
              <a:rPr lang="en-US" sz="800" kern="1200" baseline="30000" dirty="0">
                <a:solidFill>
                  <a:schemeClr val="tx1"/>
                </a:solidFill>
                <a:latin typeface="Arial" panose="020B0604020202020204"/>
              </a:rPr>
              <a:t>‡</a:t>
            </a:r>
            <a:r>
              <a:rPr lang="en-US" sz="800" kern="1200" dirty="0">
                <a:solidFill>
                  <a:schemeClr val="tx1"/>
                </a:solidFill>
                <a:latin typeface="Arial" panose="020B0604020202020204"/>
              </a:rPr>
              <a:t>One patient with NSCLC had a change in ECOG-PS from 1 to 2 during screening, and one patient with missing entry.</a:t>
            </a:r>
          </a:p>
          <a:p>
            <a:pPr hangingPunct="1"/>
            <a:r>
              <a:rPr lang="en-US" sz="800" kern="1200" baseline="30000" dirty="0">
                <a:solidFill>
                  <a:schemeClr val="tx1"/>
                </a:solidFill>
                <a:latin typeface="Arial" panose="020B0604020202020204"/>
              </a:rPr>
              <a:t>§</a:t>
            </a:r>
            <a:r>
              <a:rPr lang="en-US" sz="800" kern="1200" dirty="0">
                <a:solidFill>
                  <a:schemeClr val="tx1"/>
                </a:solidFill>
                <a:latin typeface="Arial" panose="020B0604020202020204"/>
              </a:rPr>
              <a:t>Includes 8 patients treated with sotorasib and 3 patients treated with </a:t>
            </a:r>
            <a:r>
              <a:rPr lang="en-US" sz="800" kern="1200" dirty="0" err="1">
                <a:solidFill>
                  <a:schemeClr val="tx1"/>
                </a:solidFill>
                <a:latin typeface="Arial" panose="020B0604020202020204"/>
              </a:rPr>
              <a:t>adagrasib</a:t>
            </a:r>
            <a:r>
              <a:rPr lang="en-US" sz="800" kern="1200" dirty="0">
                <a:solidFill>
                  <a:schemeClr val="tx1"/>
                </a:solidFill>
                <a:latin typeface="Arial" panose="020B0604020202020204"/>
              </a:rPr>
              <a:t>.</a:t>
            </a:r>
          </a:p>
          <a:p>
            <a:pPr hangingPunct="1"/>
            <a:r>
              <a:rPr lang="en-US" sz="800" kern="1200" dirty="0">
                <a:solidFill>
                  <a:schemeClr val="tx1"/>
                </a:solidFill>
                <a:latin typeface="Arial" panose="020B0604020202020204"/>
              </a:rPr>
              <a:t>ECOG-PS, Eastern Cooperative Oncology Group Performance Score; KRAS, Kirsten rat sarcoma viral oncogene homolog, NSCLC, non-small cell lung cancer; PD-(L)1, programmed death-(ligand) 1.</a:t>
            </a:r>
          </a:p>
        </p:txBody>
      </p:sp>
      <p:sp>
        <p:nvSpPr>
          <p:cNvPr id="9" name="TextBox 8">
            <a:extLst>
              <a:ext uri="{FF2B5EF4-FFF2-40B4-BE49-F238E27FC236}">
                <a16:creationId xmlns:a16="http://schemas.microsoft.com/office/drawing/2014/main" id="{35847FA6-32E7-4754-A740-C456A36C2701}"/>
              </a:ext>
            </a:extLst>
          </p:cNvPr>
          <p:cNvSpPr txBox="1"/>
          <p:nvPr/>
        </p:nvSpPr>
        <p:spPr>
          <a:xfrm>
            <a:off x="265521" y="4868238"/>
            <a:ext cx="6288529" cy="421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914400" rtl="0" eaLnBrk="1" fontAlgn="auto" latinLnBrk="0" hangingPunct="1">
              <a:lnSpc>
                <a:spcPct val="90000"/>
              </a:lnSpc>
              <a:spcBef>
                <a:spcPts val="0"/>
              </a:spcBef>
              <a:spcAft>
                <a:spcPts val="300"/>
              </a:spcAft>
              <a:buClrTx/>
              <a:buSzTx/>
              <a:buFontTx/>
              <a:buNone/>
              <a:tabLst/>
              <a:defRPr/>
            </a:pPr>
            <a:r>
              <a:rPr lang="en-US" sz="800" dirty="0" err="1">
                <a:latin typeface="Arial" panose="020B0604020202020204" pitchFamily="34" charset="0"/>
                <a:cs typeface="Arial" panose="020B0604020202020204" pitchFamily="34" charset="0"/>
              </a:rPr>
              <a:t>Falchook</a:t>
            </a:r>
            <a: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 GS</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a:rPr>
              <a:t>, et al. Presented at</a:t>
            </a:r>
            <a: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 World Conference on Lung Cancer (WCLC) 2022 Annual Meeting, August 6-9, 2022; Vienna, Austria. </a:t>
            </a:r>
          </a:p>
          <a:p>
            <a:pPr marL="0" marR="0" lvl="0" indent="0" algn="l" defTabSz="914400" rtl="0" eaLnBrk="1" fontAlgn="auto" latinLnBrk="0" hangingPunct="1">
              <a:lnSpc>
                <a:spcPct val="90000"/>
              </a:lnSpc>
              <a:spcBef>
                <a:spcPts val="0"/>
              </a:spcBef>
              <a:spcAft>
                <a:spcPts val="30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a:endParaRPr>
          </a:p>
        </p:txBody>
      </p:sp>
      <p:pic>
        <p:nvPicPr>
          <p:cNvPr id="10" name="Picture 9">
            <a:extLst>
              <a:ext uri="{FF2B5EF4-FFF2-40B4-BE49-F238E27FC236}">
                <a16:creationId xmlns:a16="http://schemas.microsoft.com/office/drawing/2014/main" id="{3B4DE8B2-86B1-47E5-9B91-6E235489F0E3}"/>
              </a:ext>
            </a:extLst>
          </p:cNvPr>
          <p:cNvPicPr>
            <a:picLocks noChangeAspect="1"/>
          </p:cNvPicPr>
          <p:nvPr/>
        </p:nvPicPr>
        <p:blipFill>
          <a:blip r:embed="rId3"/>
          <a:stretch>
            <a:fillRect/>
          </a:stretch>
        </p:blipFill>
        <p:spPr>
          <a:xfrm>
            <a:off x="8158528" y="251145"/>
            <a:ext cx="985472" cy="554382"/>
          </a:xfrm>
          <a:prstGeom prst="rect">
            <a:avLst/>
          </a:prstGeom>
        </p:spPr>
      </p:pic>
    </p:spTree>
    <p:extLst>
      <p:ext uri="{BB962C8B-B14F-4D97-AF65-F5344CB8AC3E}">
        <p14:creationId xmlns:p14="http://schemas.microsoft.com/office/powerpoint/2010/main" val="303692259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477F6E-1F77-4D72-B4A3-4F1940069B8D}"/>
              </a:ext>
            </a:extLst>
          </p:cNvPr>
          <p:cNvSpPr/>
          <p:nvPr/>
        </p:nvSpPr>
        <p:spPr>
          <a:xfrm>
            <a:off x="0" y="4255539"/>
            <a:ext cx="9144000" cy="439531"/>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latin typeface="+mj-lt"/>
              <a:ea typeface="+mj-ea"/>
              <a:cs typeface="+mj-cs"/>
              <a:sym typeface="Helvetica"/>
            </a:endParaRPr>
          </a:p>
        </p:txBody>
      </p:sp>
      <p:sp>
        <p:nvSpPr>
          <p:cNvPr id="2" name="Rectangle 1"/>
          <p:cNvSpPr/>
          <p:nvPr/>
        </p:nvSpPr>
        <p:spPr>
          <a:xfrm>
            <a:off x="204334" y="4375897"/>
            <a:ext cx="9143999" cy="584775"/>
          </a:xfrm>
          <a:prstGeom prst="rect">
            <a:avLst/>
          </a:prstGeom>
          <a:noFill/>
        </p:spPr>
        <p:txBody>
          <a:bodyPr wrap="square">
            <a:spAutoFit/>
          </a:bodyPr>
          <a:lstStyle/>
          <a:p>
            <a:pPr hangingPunct="1"/>
            <a:endParaRPr lang="en-US" sz="800" kern="1200" dirty="0">
              <a:solidFill>
                <a:schemeClr val="tx1"/>
              </a:solidFill>
              <a:latin typeface="Arial" panose="020B0604020202020204"/>
            </a:endParaRPr>
          </a:p>
          <a:p>
            <a:pPr hangingPunct="1"/>
            <a:r>
              <a:rPr lang="en-US" sz="800" kern="1200" dirty="0">
                <a:solidFill>
                  <a:schemeClr val="tx1"/>
                </a:solidFill>
                <a:latin typeface="Arial" panose="020B0604020202020204"/>
              </a:rPr>
              <a:t>*Related to either study drug across all doses. Includes TRAEs with &gt; 10% patient incidence across all grades and all grade ≥ 3 TRAEs; no Grade 4 or 5 TRAEs were reported.</a:t>
            </a:r>
          </a:p>
          <a:p>
            <a:pPr hangingPunct="1"/>
            <a:r>
              <a:rPr lang="en-US" sz="800" kern="1200" baseline="30000" dirty="0">
                <a:solidFill>
                  <a:schemeClr val="tx1"/>
                </a:solidFill>
                <a:latin typeface="Arial" panose="020B0604020202020204"/>
              </a:rPr>
              <a:t>†</a:t>
            </a:r>
            <a:r>
              <a:rPr lang="en-US" sz="800" kern="1200" dirty="0">
                <a:solidFill>
                  <a:schemeClr val="tx1"/>
                </a:solidFill>
                <a:latin typeface="Arial" panose="020B0604020202020204"/>
              </a:rPr>
              <a:t>Includes general, peripheral, periorbital, and facial edema. </a:t>
            </a:r>
          </a:p>
          <a:p>
            <a:pPr hangingPunct="1"/>
            <a:r>
              <a:rPr lang="en-US" sz="800" kern="1200" dirty="0">
                <a:solidFill>
                  <a:schemeClr val="tx1"/>
                </a:solidFill>
                <a:latin typeface="Arial" panose="020B0604020202020204"/>
              </a:rPr>
              <a:t>AST, aspartate aminotransferase.</a:t>
            </a:r>
          </a:p>
        </p:txBody>
      </p:sp>
      <p:sp>
        <p:nvSpPr>
          <p:cNvPr id="8" name="Rectangle 7"/>
          <p:cNvSpPr/>
          <p:nvPr/>
        </p:nvSpPr>
        <p:spPr>
          <a:xfrm>
            <a:off x="1" y="913019"/>
            <a:ext cx="9143999" cy="439531"/>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latin typeface="+mj-lt"/>
              <a:ea typeface="+mj-ea"/>
              <a:cs typeface="+mj-cs"/>
              <a:sym typeface="Helvetica"/>
            </a:endParaRPr>
          </a:p>
        </p:txBody>
      </p:sp>
      <p:sp>
        <p:nvSpPr>
          <p:cNvPr id="4" name="Title 1">
            <a:extLst>
              <a:ext uri="{FF2B5EF4-FFF2-40B4-BE49-F238E27FC236}">
                <a16:creationId xmlns:a16="http://schemas.microsoft.com/office/drawing/2014/main" id="{A3113582-A23E-4375-AB6E-5E0358E3AEEF}"/>
              </a:ext>
            </a:extLst>
          </p:cNvPr>
          <p:cNvSpPr txBox="1">
            <a:spLocks/>
          </p:cNvSpPr>
          <p:nvPr/>
        </p:nvSpPr>
        <p:spPr>
          <a:xfrm>
            <a:off x="140676" y="381871"/>
            <a:ext cx="8762164" cy="515444"/>
          </a:xfrm>
          <a:prstGeom prst="rect">
            <a:avLst/>
          </a:prstGeom>
        </p:spPr>
        <p:txBody>
          <a:bodyPr vert="horz" lIns="0" tIns="45720" rIns="0" bIns="45720" rtlCol="0" anchor="t">
            <a:norm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lvl="0">
              <a:defRPr/>
            </a:pPr>
            <a:r>
              <a:rPr kumimoji="0" lang="en-US" sz="2000" b="1" i="0" u="none" strike="noStrike" kern="1200" cap="none" spc="0" normalizeH="0" baseline="0" noProof="0" dirty="0">
                <a:ln>
                  <a:noFill/>
                </a:ln>
                <a:solidFill>
                  <a:srgbClr val="1E5680"/>
                </a:solidFill>
                <a:effectLst/>
                <a:uLnTx/>
                <a:uFillTx/>
                <a:latin typeface="Arial" panose="020B0604020202020204"/>
                <a:ea typeface="+mj-ea"/>
                <a:cs typeface="+mj-cs"/>
              </a:rPr>
              <a:t>Most Common </a:t>
            </a:r>
            <a:r>
              <a:rPr lang="en-US" sz="2000" dirty="0">
                <a:solidFill>
                  <a:srgbClr val="1E5680"/>
                </a:solidFill>
                <a:latin typeface="Arial" panose="020B0604020202020204"/>
              </a:rPr>
              <a:t>Treatment-Related Adverse Events (TRAEs)</a:t>
            </a:r>
            <a:endParaRPr kumimoji="0" lang="en-US" sz="2000" b="1" i="0" u="none" strike="sngStrike" kern="1200" cap="none" spc="0" normalizeH="0" baseline="0" noProof="0" dirty="0">
              <a:ln>
                <a:noFill/>
              </a:ln>
              <a:solidFill>
                <a:srgbClr val="1E5680"/>
              </a:solidFill>
              <a:effectLst/>
              <a:uLnTx/>
              <a:uFillTx/>
              <a:latin typeface="Arial" panose="020B0604020202020204"/>
            </a:endParaRPr>
          </a:p>
        </p:txBody>
      </p:sp>
      <p:graphicFrame>
        <p:nvGraphicFramePr>
          <p:cNvPr id="9" name="Content Placeholder 3"/>
          <p:cNvGraphicFramePr>
            <a:graphicFrameLocks/>
          </p:cNvGraphicFramePr>
          <p:nvPr>
            <p:extLst>
              <p:ext uri="{D42A27DB-BD31-4B8C-83A1-F6EECF244321}">
                <p14:modId xmlns:p14="http://schemas.microsoft.com/office/powerpoint/2010/main" val="1836252046"/>
              </p:ext>
            </p:extLst>
          </p:nvPr>
        </p:nvGraphicFramePr>
        <p:xfrm>
          <a:off x="120581" y="960846"/>
          <a:ext cx="8902838" cy="3055620"/>
        </p:xfrm>
        <a:graphic>
          <a:graphicData uri="http://schemas.openxmlformats.org/drawingml/2006/table">
            <a:tbl>
              <a:tblPr firstRow="1" bandRow="1">
                <a:tableStyleId>{5C22544A-7EE6-4342-B048-85BDC9FD1C3A}</a:tableStyleId>
              </a:tblPr>
              <a:tblGrid>
                <a:gridCol w="2191016">
                  <a:extLst>
                    <a:ext uri="{9D8B030D-6E8A-4147-A177-3AD203B41FA5}">
                      <a16:colId xmlns:a16="http://schemas.microsoft.com/office/drawing/2014/main" val="2449983257"/>
                    </a:ext>
                  </a:extLst>
                </a:gridCol>
                <a:gridCol w="1118637">
                  <a:extLst>
                    <a:ext uri="{9D8B030D-6E8A-4147-A177-3AD203B41FA5}">
                      <a16:colId xmlns:a16="http://schemas.microsoft.com/office/drawing/2014/main" val="266709352"/>
                    </a:ext>
                  </a:extLst>
                </a:gridCol>
                <a:gridCol w="1118637">
                  <a:extLst>
                    <a:ext uri="{9D8B030D-6E8A-4147-A177-3AD203B41FA5}">
                      <a16:colId xmlns:a16="http://schemas.microsoft.com/office/drawing/2014/main" val="205194911"/>
                    </a:ext>
                  </a:extLst>
                </a:gridCol>
                <a:gridCol w="1118637">
                  <a:extLst>
                    <a:ext uri="{9D8B030D-6E8A-4147-A177-3AD203B41FA5}">
                      <a16:colId xmlns:a16="http://schemas.microsoft.com/office/drawing/2014/main" val="3563934329"/>
                    </a:ext>
                  </a:extLst>
                </a:gridCol>
                <a:gridCol w="1118637">
                  <a:extLst>
                    <a:ext uri="{9D8B030D-6E8A-4147-A177-3AD203B41FA5}">
                      <a16:colId xmlns:a16="http://schemas.microsoft.com/office/drawing/2014/main" val="1152452032"/>
                    </a:ext>
                  </a:extLst>
                </a:gridCol>
                <a:gridCol w="1118637">
                  <a:extLst>
                    <a:ext uri="{9D8B030D-6E8A-4147-A177-3AD203B41FA5}">
                      <a16:colId xmlns:a16="http://schemas.microsoft.com/office/drawing/2014/main" val="2697139809"/>
                    </a:ext>
                  </a:extLst>
                </a:gridCol>
                <a:gridCol w="1118637">
                  <a:extLst>
                    <a:ext uri="{9D8B030D-6E8A-4147-A177-3AD203B41FA5}">
                      <a16:colId xmlns:a16="http://schemas.microsoft.com/office/drawing/2014/main" val="1058984519"/>
                    </a:ext>
                  </a:extLst>
                </a:gridCol>
              </a:tblGrid>
              <a:tr h="0">
                <a:tc rowSpan="3">
                  <a:txBody>
                    <a:bodyPr/>
                    <a:lstStyle/>
                    <a:p>
                      <a:pPr marL="118745" algn="l">
                        <a:lnSpc>
                          <a:spcPct val="100000"/>
                        </a:lnSpc>
                      </a:pPr>
                      <a:r>
                        <a:rPr lang="en-US" sz="950" b="1" dirty="0">
                          <a:solidFill>
                            <a:schemeClr val="bg1"/>
                          </a:solidFill>
                          <a:latin typeface="Arial"/>
                          <a:cs typeface="Arial"/>
                        </a:rPr>
                        <a:t>Variable, n (%)</a:t>
                      </a:r>
                      <a:endParaRPr lang="en-US" sz="950" b="1" strike="sngStrike" dirty="0">
                        <a:solidFill>
                          <a:schemeClr val="bg1"/>
                        </a:solidFill>
                        <a:latin typeface="Arial"/>
                        <a:cs typeface="Arial"/>
                      </a:endParaRPr>
                    </a:p>
                  </a:txBody>
                  <a:tcPr anchor="b">
                    <a:lnR w="3175" cap="flat" cmpd="sng" algn="ctr">
                      <a:solidFill>
                        <a:schemeClr val="bg1"/>
                      </a:solidFill>
                      <a:prstDash val="solid"/>
                      <a:round/>
                      <a:headEnd type="none" w="med" len="med"/>
                      <a:tailEnd type="none" w="med" len="med"/>
                    </a:lnR>
                    <a:lnB w="3174" cap="flat" cmpd="sng" algn="ctr">
                      <a:solidFill>
                        <a:schemeClr val="bg1"/>
                      </a:solidFill>
                      <a:prstDash val="solid"/>
                      <a:round/>
                      <a:headEnd type="none" w="med" len="med"/>
                      <a:tailEnd type="none" w="med" len="med"/>
                    </a:lnB>
                    <a:solidFill>
                      <a:srgbClr val="1E5680"/>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50" b="1" dirty="0">
                          <a:solidFill>
                            <a:schemeClr val="bg1"/>
                          </a:solidFill>
                          <a:latin typeface="Arial"/>
                          <a:cs typeface="Arial"/>
                        </a:rPr>
                        <a:t>Sotorasib + RMC-4630</a:t>
                      </a:r>
                      <a:r>
                        <a:rPr lang="en-US" sz="950" b="1" baseline="0" dirty="0">
                          <a:solidFill>
                            <a:schemeClr val="bg1"/>
                          </a:solidFill>
                          <a:latin typeface="Arial"/>
                          <a:cs typeface="Arial"/>
                        </a:rPr>
                        <a:t> </a:t>
                      </a:r>
                      <a:r>
                        <a:rPr lang="en-US" sz="950" b="1" dirty="0">
                          <a:solidFill>
                            <a:schemeClr val="bg1"/>
                          </a:solidFill>
                          <a:latin typeface="Arial"/>
                          <a:cs typeface="Arial"/>
                        </a:rPr>
                        <a:t>(N</a:t>
                      </a:r>
                      <a:r>
                        <a:rPr lang="en-US" sz="950" b="1" baseline="0" dirty="0">
                          <a:solidFill>
                            <a:schemeClr val="bg1"/>
                          </a:solidFill>
                          <a:latin typeface="Arial"/>
                          <a:cs typeface="Arial"/>
                        </a:rPr>
                        <a:t> = 27)*</a:t>
                      </a:r>
                    </a:p>
                  </a:txBody>
                  <a:tcPr anchor="ctr">
                    <a:lnL w="317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5680"/>
                    </a:solidFill>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50" b="1" baseline="0" dirty="0">
                        <a:solidFill>
                          <a:schemeClr val="bg1"/>
                        </a:solidFill>
                        <a:latin typeface="Arial"/>
                        <a:cs typeface="Aria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5680"/>
                    </a:solidFill>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50" b="1" baseline="0" dirty="0">
                        <a:solidFill>
                          <a:schemeClr val="bg1"/>
                        </a:solidFill>
                        <a:latin typeface="Arial"/>
                        <a:cs typeface="Arial"/>
                      </a:endParaRPr>
                    </a:p>
                  </a:txBody>
                  <a:tcPr anchor="ctr">
                    <a:lnL w="317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BBB1"/>
                    </a:solidFill>
                  </a:tcPr>
                </a:tc>
                <a:tc hMerge="1">
                  <a:txBody>
                    <a:bodyPr/>
                    <a:lstStyle/>
                    <a:p>
                      <a:endParaRPr lang="en-US"/>
                    </a:p>
                  </a:txBody>
                  <a:tcPr/>
                </a:tc>
                <a:extLst>
                  <a:ext uri="{0D108BD9-81ED-4DB2-BD59-A6C34878D82A}">
                    <a16:rowId xmlns:a16="http://schemas.microsoft.com/office/drawing/2014/main" val="1597752990"/>
                  </a:ext>
                </a:extLst>
              </a:tr>
              <a:tr h="0">
                <a:tc vMerge="1">
                  <a:txBody>
                    <a:bodyPr/>
                    <a:lstStyle/>
                    <a:p>
                      <a:pPr marL="118745" algn="l">
                        <a:lnSpc>
                          <a:spcPct val="100000"/>
                        </a:lnSpc>
                      </a:pPr>
                      <a:endParaRPr lang="en-US" sz="950" b="1" strike="sngStrike" dirty="0">
                        <a:solidFill>
                          <a:schemeClr val="bg1"/>
                        </a:solidFill>
                        <a:latin typeface="Arial"/>
                        <a:cs typeface="Arial"/>
                      </a:endParaRPr>
                    </a:p>
                  </a:txBody>
                  <a:tcPr anchor="b">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1E568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50" b="1" baseline="0" dirty="0">
                          <a:solidFill>
                            <a:schemeClr val="bg1"/>
                          </a:solidFill>
                          <a:latin typeface="Arial"/>
                          <a:cs typeface="Arial"/>
                        </a:rPr>
                        <a:t>Related to Sotorasib</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568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baseline="0">
                        <a:solidFill>
                          <a:schemeClr val="bg1"/>
                        </a:solidFill>
                        <a:latin typeface="Arial" panose="020B0604020202020204" pitchFamily="34" charset="0"/>
                        <a:cs typeface="Arial" panose="020B0604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568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50" b="1" baseline="0" dirty="0">
                          <a:solidFill>
                            <a:schemeClr val="bg1"/>
                          </a:solidFill>
                          <a:latin typeface="Arial"/>
                          <a:cs typeface="Arial"/>
                        </a:rPr>
                        <a:t>Related to RMC-4630</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568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baseline="0">
                        <a:solidFill>
                          <a:schemeClr val="bg1"/>
                        </a:solidFill>
                        <a:latin typeface="Arial" panose="020B0604020202020204" pitchFamily="34" charset="0"/>
                        <a:cs typeface="Arial" panose="020B0604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568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50" b="1" dirty="0">
                          <a:solidFill>
                            <a:schemeClr val="bg1"/>
                          </a:solidFill>
                          <a:latin typeface="Arial"/>
                          <a:cs typeface="Arial"/>
                        </a:rPr>
                        <a:t>Related to Sotorasib + RMC-4630</a:t>
                      </a:r>
                      <a:endParaRPr lang="en-US" sz="950" b="1" baseline="0" dirty="0">
                        <a:solidFill>
                          <a:schemeClr val="bg1"/>
                        </a:solidFill>
                        <a:latin typeface="Arial"/>
                        <a:cs typeface="Arial"/>
                      </a:endParaRPr>
                    </a:p>
                  </a:txBody>
                  <a:tcPr anchor="ctr">
                    <a:lnL w="317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BBB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Arial" panose="020B0604020202020204" pitchFamily="34" charset="0"/>
                        <a:cs typeface="Arial" panose="020B0604020202020204" pitchFamily="34" charset="0"/>
                      </a:endParaRPr>
                    </a:p>
                  </a:txBody>
                  <a:tcPr anchor="ct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BBB1"/>
                    </a:solidFill>
                  </a:tcPr>
                </a:tc>
                <a:extLst>
                  <a:ext uri="{0D108BD9-81ED-4DB2-BD59-A6C34878D82A}">
                    <a16:rowId xmlns:a16="http://schemas.microsoft.com/office/drawing/2014/main" val="2211360226"/>
                  </a:ext>
                </a:extLst>
              </a:tr>
              <a:tr h="0">
                <a:tc vMerge="1">
                  <a:txBody>
                    <a:bodyPr/>
                    <a:lstStyle/>
                    <a:p>
                      <a:pPr marL="118745" lvl="0" algn="l">
                        <a:lnSpc>
                          <a:spcPct val="100000"/>
                        </a:lnSpc>
                        <a:buNone/>
                      </a:pPr>
                      <a:endParaRPr lang="en-US" sz="950" b="1" dirty="0">
                        <a:solidFill>
                          <a:schemeClr val="bg1"/>
                        </a:solidFill>
                        <a:latin typeface="Arial"/>
                        <a:cs typeface="Arial"/>
                      </a:endParaRPr>
                    </a:p>
                  </a:txBody>
                  <a:tcPr>
                    <a:lnR w="3174">
                      <a:solidFill>
                        <a:schemeClr val="bg1"/>
                      </a:solidFill>
                    </a:lnR>
                    <a:lnT w="3175" cap="flat" cmpd="sng" algn="ctr">
                      <a:solidFill>
                        <a:schemeClr val="bg1"/>
                      </a:solidFill>
                      <a:prstDash val="solid"/>
                      <a:round/>
                      <a:headEnd type="none" w="med" len="med"/>
                      <a:tailEnd type="none" w="med" len="med"/>
                    </a:lnT>
                    <a:lnB w="3174">
                      <a:solidFill>
                        <a:schemeClr val="bg1"/>
                      </a:solidFill>
                    </a:lnB>
                    <a:solidFill>
                      <a:srgbClr val="1E5680"/>
                    </a:solidFill>
                  </a:tcPr>
                </a:tc>
                <a:tc>
                  <a:txBody>
                    <a:bodyPr/>
                    <a:lstStyle/>
                    <a:p>
                      <a:pPr marL="0" lvl="0" indent="0" algn="ctr">
                        <a:lnSpc>
                          <a:spcPct val="100000"/>
                        </a:lnSpc>
                        <a:spcBef>
                          <a:spcPts val="0"/>
                        </a:spcBef>
                        <a:spcAft>
                          <a:spcPts val="0"/>
                        </a:spcAft>
                        <a:buNone/>
                      </a:pPr>
                      <a:r>
                        <a:rPr lang="en-US" sz="950" b="1" baseline="0">
                          <a:solidFill>
                            <a:schemeClr val="bg1"/>
                          </a:solidFill>
                          <a:latin typeface="Arial"/>
                          <a:cs typeface="Arial"/>
                        </a:rPr>
                        <a:t>All Grades</a:t>
                      </a:r>
                    </a:p>
                  </a:txBody>
                  <a:tcPr>
                    <a:lnL w="3174">
                      <a:solidFill>
                        <a:schemeClr val="bg1"/>
                      </a:solidFill>
                    </a:lnL>
                    <a:lnR w="3174">
                      <a:solidFill>
                        <a:schemeClr val="bg1"/>
                      </a:solidFill>
                    </a:lnR>
                    <a:lnT w="3175" cap="flat" cmpd="sng" algn="ctr">
                      <a:solidFill>
                        <a:schemeClr val="bg1"/>
                      </a:solidFill>
                      <a:prstDash val="solid"/>
                      <a:round/>
                      <a:headEnd type="none" w="med" len="med"/>
                      <a:tailEnd type="none" w="med" len="med"/>
                    </a:lnT>
                    <a:lnB w="3174">
                      <a:solidFill>
                        <a:schemeClr val="bg1"/>
                      </a:solidFill>
                    </a:lnB>
                    <a:lnTlToBr w="12700" cmpd="sng">
                      <a:noFill/>
                      <a:prstDash val="solid"/>
                    </a:lnTlToBr>
                    <a:lnBlToTr w="12700" cmpd="sng">
                      <a:noFill/>
                      <a:prstDash val="solid"/>
                    </a:lnBlToTr>
                    <a:solidFill>
                      <a:srgbClr val="1E5680"/>
                    </a:solidFill>
                  </a:tcPr>
                </a:tc>
                <a:tc>
                  <a:txBody>
                    <a:bodyPr/>
                    <a:lstStyle/>
                    <a:p>
                      <a:pPr marL="0" lvl="0" indent="0" algn="ctr">
                        <a:lnSpc>
                          <a:spcPct val="100000"/>
                        </a:lnSpc>
                        <a:spcBef>
                          <a:spcPts val="0"/>
                        </a:spcBef>
                        <a:spcAft>
                          <a:spcPts val="0"/>
                        </a:spcAft>
                        <a:buNone/>
                      </a:pPr>
                      <a:r>
                        <a:rPr lang="en-US" sz="950" b="1" baseline="0">
                          <a:solidFill>
                            <a:schemeClr val="bg1"/>
                          </a:solidFill>
                          <a:latin typeface="Arial"/>
                          <a:cs typeface="Arial"/>
                        </a:rPr>
                        <a:t>Grade 3</a:t>
                      </a:r>
                    </a:p>
                  </a:txBody>
                  <a:tcPr>
                    <a:lnL w="3174">
                      <a:solidFill>
                        <a:schemeClr val="bg1"/>
                      </a:solidFill>
                    </a:lnL>
                    <a:lnR w="3174">
                      <a:solidFill>
                        <a:schemeClr val="bg1"/>
                      </a:solid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5680"/>
                    </a:solidFill>
                  </a:tcPr>
                </a:tc>
                <a:tc>
                  <a:txBody>
                    <a:bodyPr/>
                    <a:lstStyle/>
                    <a:p>
                      <a:pPr marL="0" lvl="0" indent="0" algn="ctr">
                        <a:lnSpc>
                          <a:spcPct val="100000"/>
                        </a:lnSpc>
                        <a:spcBef>
                          <a:spcPts val="0"/>
                        </a:spcBef>
                        <a:spcAft>
                          <a:spcPts val="0"/>
                        </a:spcAft>
                        <a:buNone/>
                      </a:pPr>
                      <a:r>
                        <a:rPr lang="en-US" sz="950" b="1" baseline="0">
                          <a:solidFill>
                            <a:schemeClr val="bg1"/>
                          </a:solidFill>
                          <a:latin typeface="Arial"/>
                          <a:cs typeface="Arial"/>
                        </a:rPr>
                        <a:t>All Grades</a:t>
                      </a:r>
                    </a:p>
                  </a:txBody>
                  <a:tcPr>
                    <a:lnL w="3174">
                      <a:solidFill>
                        <a:schemeClr val="bg1"/>
                      </a:solidFill>
                    </a:lnL>
                    <a:lnR w="3174">
                      <a:solidFill>
                        <a:schemeClr val="bg1"/>
                      </a:solidFill>
                    </a:lnR>
                    <a:lnT w="3175" cap="flat" cmpd="sng" algn="ctr">
                      <a:solidFill>
                        <a:schemeClr val="bg1"/>
                      </a:solidFill>
                      <a:prstDash val="solid"/>
                      <a:round/>
                      <a:headEnd type="none" w="med" len="med"/>
                      <a:tailEnd type="none" w="med" len="med"/>
                    </a:lnT>
                    <a:lnB w="3174">
                      <a:solidFill>
                        <a:schemeClr val="bg1"/>
                      </a:solidFill>
                    </a:lnB>
                    <a:lnTlToBr w="12700" cmpd="sng">
                      <a:noFill/>
                      <a:prstDash val="solid"/>
                    </a:lnTlToBr>
                    <a:lnBlToTr w="12700" cmpd="sng">
                      <a:noFill/>
                      <a:prstDash val="solid"/>
                    </a:lnBlToTr>
                    <a:solidFill>
                      <a:srgbClr val="1E5680"/>
                    </a:solidFill>
                  </a:tcPr>
                </a:tc>
                <a:tc>
                  <a:txBody>
                    <a:bodyPr/>
                    <a:lstStyle/>
                    <a:p>
                      <a:pPr marL="0" lvl="0" indent="0" algn="ctr">
                        <a:lnSpc>
                          <a:spcPct val="100000"/>
                        </a:lnSpc>
                        <a:spcBef>
                          <a:spcPts val="0"/>
                        </a:spcBef>
                        <a:spcAft>
                          <a:spcPts val="0"/>
                        </a:spcAft>
                        <a:buNone/>
                      </a:pPr>
                      <a:r>
                        <a:rPr lang="en-US" sz="950" b="1" baseline="0">
                          <a:solidFill>
                            <a:schemeClr val="bg1"/>
                          </a:solidFill>
                          <a:latin typeface="Arial"/>
                          <a:cs typeface="Arial"/>
                        </a:rPr>
                        <a:t>Grade 3</a:t>
                      </a:r>
                    </a:p>
                  </a:txBody>
                  <a:tcPr>
                    <a:lnL w="3174">
                      <a:solidFill>
                        <a:schemeClr val="bg1"/>
                      </a:solidFill>
                    </a:lnL>
                    <a:lnR w="3174">
                      <a:solidFill>
                        <a:schemeClr val="bg1"/>
                      </a:solid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5680"/>
                    </a:solidFill>
                  </a:tcPr>
                </a:tc>
                <a:tc>
                  <a:txBody>
                    <a:bodyPr/>
                    <a:lstStyle/>
                    <a:p>
                      <a:pPr marL="0" lvl="0" indent="0" algn="ctr">
                        <a:lnSpc>
                          <a:spcPct val="100000"/>
                        </a:lnSpc>
                        <a:spcBef>
                          <a:spcPts val="0"/>
                        </a:spcBef>
                        <a:spcAft>
                          <a:spcPts val="0"/>
                        </a:spcAft>
                        <a:buNone/>
                      </a:pPr>
                      <a:r>
                        <a:rPr lang="en-US" sz="950" b="1" baseline="0">
                          <a:solidFill>
                            <a:schemeClr val="bg1"/>
                          </a:solidFill>
                          <a:latin typeface="Arial"/>
                          <a:cs typeface="Arial"/>
                        </a:rPr>
                        <a:t>All Grades</a:t>
                      </a:r>
                    </a:p>
                  </a:txBody>
                  <a:tcPr>
                    <a:lnL w="3174">
                      <a:solidFill>
                        <a:schemeClr val="bg1"/>
                      </a:solidFill>
                    </a:lnL>
                    <a:lnR w="0">
                      <a:noFill/>
                    </a:lnR>
                    <a:lnT w="3175" cap="flat" cmpd="sng" algn="ctr">
                      <a:solidFill>
                        <a:schemeClr val="bg1"/>
                      </a:solidFill>
                      <a:prstDash val="solid"/>
                      <a:round/>
                      <a:headEnd type="none" w="med" len="med"/>
                      <a:tailEnd type="none" w="med" len="med"/>
                    </a:lnT>
                    <a:lnB w="3174">
                      <a:solidFill>
                        <a:schemeClr val="bg1"/>
                      </a:solidFill>
                    </a:lnB>
                    <a:lnTlToBr w="12700" cmpd="sng">
                      <a:noFill/>
                      <a:prstDash val="solid"/>
                    </a:lnTlToBr>
                    <a:lnBlToTr w="12700" cmpd="sng">
                      <a:noFill/>
                      <a:prstDash val="solid"/>
                    </a:lnBlToTr>
                    <a:solidFill>
                      <a:srgbClr val="6BBBB1"/>
                    </a:solidFill>
                  </a:tcPr>
                </a:tc>
                <a:tc>
                  <a:txBody>
                    <a:bodyPr/>
                    <a:lstStyle/>
                    <a:p>
                      <a:pPr marL="0" lvl="0" indent="0" algn="ctr">
                        <a:lnSpc>
                          <a:spcPct val="100000"/>
                        </a:lnSpc>
                        <a:spcBef>
                          <a:spcPts val="0"/>
                        </a:spcBef>
                        <a:spcAft>
                          <a:spcPts val="0"/>
                        </a:spcAft>
                        <a:buNone/>
                      </a:pPr>
                      <a:r>
                        <a:rPr lang="en-US" sz="950" b="1" baseline="0">
                          <a:solidFill>
                            <a:schemeClr val="bg1"/>
                          </a:solidFill>
                          <a:latin typeface="Arial"/>
                          <a:cs typeface="Arial"/>
                        </a:rPr>
                        <a:t>Grade 3</a:t>
                      </a:r>
                    </a:p>
                  </a:txBody>
                  <a:tcPr>
                    <a:lnL w="0">
                      <a:noFill/>
                    </a:lnL>
                    <a:lnR w="0">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BBB1"/>
                    </a:solidFill>
                  </a:tcPr>
                </a:tc>
                <a:extLst>
                  <a:ext uri="{0D108BD9-81ED-4DB2-BD59-A6C34878D82A}">
                    <a16:rowId xmlns:a16="http://schemas.microsoft.com/office/drawing/2014/main" val="1902104904"/>
                  </a:ext>
                </a:extLst>
              </a:tr>
              <a:tr h="0">
                <a:tc>
                  <a:txBody>
                    <a:bodyPr/>
                    <a:lstStyle/>
                    <a:p>
                      <a:pPr marL="117475" indent="0" algn="l">
                        <a:lnSpc>
                          <a:spcPct val="100000"/>
                        </a:lnSpc>
                      </a:pPr>
                      <a:r>
                        <a:rPr lang="en-US" sz="800" b="1" dirty="0">
                          <a:solidFill>
                            <a:srgbClr val="1E5680"/>
                          </a:solidFill>
                          <a:latin typeface="Arial"/>
                          <a:cs typeface="Arial"/>
                        </a:rPr>
                        <a:t>Total TRAE</a:t>
                      </a:r>
                      <a:endParaRPr lang="en-US" sz="800" b="1" strike="noStrike" baseline="30000" dirty="0">
                        <a:solidFill>
                          <a:srgbClr val="1E5680"/>
                        </a:solidFill>
                        <a:latin typeface="Arial"/>
                        <a:cs typeface="Arial"/>
                      </a:endParaRPr>
                    </a:p>
                  </a:txBody>
                  <a:tcPr anchor="ctr">
                    <a:lnR w="3175" cap="flat" cmpd="sng" algn="ctr">
                      <a:solidFill>
                        <a:schemeClr val="bg1"/>
                      </a:solidFill>
                      <a:prstDash val="solid"/>
                      <a:round/>
                      <a:headEnd type="none" w="med" len="med"/>
                      <a:tailEnd type="none" w="med" len="med"/>
                    </a:lnR>
                    <a:lnT w="3174" cap="flat" cmpd="sng" algn="ctr">
                      <a:solidFill>
                        <a:schemeClr val="bg1"/>
                      </a:solidFill>
                      <a:prstDash val="solid"/>
                      <a:round/>
                      <a:headEnd type="none" w="med" len="med"/>
                      <a:tailEnd type="none" w="med" len="med"/>
                    </a:lnT>
                    <a:noFill/>
                  </a:tcPr>
                </a:tc>
                <a:tc>
                  <a:txBody>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800" b="1">
                          <a:solidFill>
                            <a:srgbClr val="1E5680"/>
                          </a:solidFill>
                          <a:latin typeface="Arial"/>
                          <a:cs typeface="Arial"/>
                        </a:rPr>
                        <a:t>15 (56)</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4" cap="flat" cmpd="sng" algn="ctr">
                      <a:solidFill>
                        <a:schemeClr val="bg1"/>
                      </a:solidFill>
                      <a:prstDash val="solid"/>
                      <a:round/>
                      <a:headEnd type="none" w="med" len="med"/>
                      <a:tailEnd type="none" w="med" len="med"/>
                    </a:lnT>
                    <a:noFill/>
                  </a:tcPr>
                </a:tc>
                <a:tc>
                  <a:txBody>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800" b="1">
                          <a:solidFill>
                            <a:srgbClr val="1E5680"/>
                          </a:solidFill>
                          <a:latin typeface="Arial"/>
                          <a:cs typeface="Arial"/>
                        </a:rPr>
                        <a:t>6 (22)</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noFill/>
                  </a:tcPr>
                </a:tc>
                <a:tc>
                  <a:txBody>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800" b="1">
                          <a:solidFill>
                            <a:srgbClr val="1E5680"/>
                          </a:solidFill>
                          <a:latin typeface="Arial"/>
                          <a:cs typeface="Arial"/>
                        </a:rPr>
                        <a:t>17 (63)</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4" cap="flat" cmpd="sng" algn="ctr">
                      <a:solidFill>
                        <a:schemeClr val="bg1"/>
                      </a:solidFill>
                      <a:prstDash val="solid"/>
                      <a:round/>
                      <a:headEnd type="none" w="med" len="med"/>
                      <a:tailEnd type="none" w="med" len="med"/>
                    </a:lnT>
                    <a:noFill/>
                  </a:tcPr>
                </a:tc>
                <a:tc>
                  <a:txBody>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800" b="1">
                          <a:solidFill>
                            <a:srgbClr val="1E5680"/>
                          </a:solidFill>
                          <a:latin typeface="Arial"/>
                          <a:cs typeface="Arial"/>
                        </a:rPr>
                        <a:t>6 (22)</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noFill/>
                  </a:tcPr>
                </a:tc>
                <a:tc>
                  <a:txBody>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800" b="1">
                          <a:solidFill>
                            <a:srgbClr val="1E5680"/>
                          </a:solidFill>
                          <a:latin typeface="Arial"/>
                          <a:cs typeface="Arial"/>
                        </a:rPr>
                        <a:t>17 (63)</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4" cap="flat" cmpd="sng" algn="ctr">
                      <a:solidFill>
                        <a:schemeClr val="bg1"/>
                      </a:solidFill>
                      <a:prstDash val="solid"/>
                      <a:round/>
                      <a:headEnd type="none" w="med" len="med"/>
                      <a:tailEnd type="none" w="med" len="med"/>
                    </a:lnT>
                    <a:noFill/>
                  </a:tcPr>
                </a:tc>
                <a:tc>
                  <a:txBody>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800" b="1">
                          <a:solidFill>
                            <a:srgbClr val="1E5680"/>
                          </a:solidFill>
                          <a:latin typeface="Arial"/>
                          <a:cs typeface="Arial"/>
                        </a:rPr>
                        <a:t>6 (22)</a:t>
                      </a:r>
                    </a:p>
                  </a:txBody>
                  <a:tcPr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3517285124"/>
                  </a:ext>
                </a:extLst>
              </a:tr>
              <a:tr h="0">
                <a:tc>
                  <a:txBody>
                    <a:bodyPr/>
                    <a:lstStyle/>
                    <a:p>
                      <a:pPr marL="274320" indent="0" algn="l">
                        <a:lnSpc>
                          <a:spcPct val="100000"/>
                        </a:lnSpc>
                      </a:pPr>
                      <a:r>
                        <a:rPr lang="en-US" sz="800" strike="noStrike" baseline="0" dirty="0">
                          <a:solidFill>
                            <a:srgbClr val="1E5680"/>
                          </a:solidFill>
                          <a:latin typeface="Arial"/>
                          <a:cs typeface="Arial"/>
                        </a:rPr>
                        <a:t>Edema</a:t>
                      </a:r>
                      <a:r>
                        <a:rPr lang="en-US" sz="800" kern="1200" baseline="30000" dirty="0">
                          <a:solidFill>
                            <a:srgbClr val="1E5680"/>
                          </a:solidFill>
                          <a:latin typeface="Arial" panose="020B0604020202020204"/>
                        </a:rPr>
                        <a:t>†</a:t>
                      </a:r>
                      <a:endParaRPr lang="en-US" sz="800" strike="noStrike" baseline="30000" dirty="0">
                        <a:solidFill>
                          <a:srgbClr val="1E5680"/>
                        </a:solidFill>
                        <a:latin typeface="Arial"/>
                        <a:cs typeface="Arial"/>
                      </a:endParaRPr>
                    </a:p>
                  </a:txBody>
                  <a:tcPr anchor="ctr">
                    <a:solidFill>
                      <a:srgbClr val="E1F1EF"/>
                    </a:solidFill>
                  </a:tcPr>
                </a:tc>
                <a:tc>
                  <a:txBody>
                    <a:bodyPr/>
                    <a:lstStyle/>
                    <a:p>
                      <a:pPr marL="0" marR="0" algn="ctr">
                        <a:lnSpc>
                          <a:spcPct val="100000"/>
                        </a:lnSpc>
                        <a:spcBef>
                          <a:spcPts val="100"/>
                        </a:spcBef>
                        <a:spcAft>
                          <a:spcPts val="100"/>
                        </a:spcAft>
                      </a:pPr>
                      <a:r>
                        <a:rPr lang="en-US" sz="800" strike="noStrike" kern="1200" dirty="0">
                          <a:solidFill>
                            <a:srgbClr val="1E5680"/>
                          </a:solidFill>
                          <a:latin typeface="Arial"/>
                          <a:ea typeface="+mn-ea"/>
                          <a:cs typeface="Arial"/>
                        </a:rPr>
                        <a:t>7 (26)</a:t>
                      </a:r>
                    </a:p>
                  </a:txBody>
                  <a:tcPr marL="12700" marR="12700" marT="0" marB="0" anchor="ctr">
                    <a:solidFill>
                      <a:srgbClr val="E1F1EF"/>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en-US" sz="800" strike="noStrike" dirty="0">
                          <a:solidFill>
                            <a:srgbClr val="1E5680"/>
                          </a:solidFill>
                          <a:latin typeface="Arial"/>
                          <a:cs typeface="Arial"/>
                        </a:rPr>
                        <a:t>0</a:t>
                      </a:r>
                    </a:p>
                  </a:txBody>
                  <a:tcPr marL="12700" marR="12700" marT="0" marB="0" anchor="ctr">
                    <a:solidFill>
                      <a:srgbClr val="E1F1EF"/>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en-US" sz="800" strike="noStrike" dirty="0">
                          <a:solidFill>
                            <a:srgbClr val="1E5680"/>
                          </a:solidFill>
                          <a:latin typeface="Arial"/>
                          <a:cs typeface="Arial"/>
                        </a:rPr>
                        <a:t>6 (22)</a:t>
                      </a:r>
                    </a:p>
                  </a:txBody>
                  <a:tcPr marL="12700" marR="12700" marT="0" marB="0" anchor="ctr">
                    <a:solidFill>
                      <a:srgbClr val="E1F1EF"/>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en-US" sz="800" strike="noStrike" dirty="0">
                          <a:solidFill>
                            <a:srgbClr val="1E5680"/>
                          </a:solidFill>
                          <a:latin typeface="Arial"/>
                          <a:cs typeface="Arial"/>
                        </a:rPr>
                        <a:t>0</a:t>
                      </a:r>
                    </a:p>
                  </a:txBody>
                  <a:tcPr marL="12700" marR="12700" marT="0" marB="0" anchor="ctr">
                    <a:solidFill>
                      <a:srgbClr val="E1F1EF"/>
                    </a:solidFill>
                  </a:tcPr>
                </a:tc>
                <a:tc>
                  <a:txBody>
                    <a:bodyPr/>
                    <a:lstStyle/>
                    <a:p>
                      <a:pPr marL="0" marR="0" algn="ctr">
                        <a:lnSpc>
                          <a:spcPct val="100000"/>
                        </a:lnSpc>
                        <a:spcBef>
                          <a:spcPts val="100"/>
                        </a:spcBef>
                        <a:spcAft>
                          <a:spcPts val="100"/>
                        </a:spcAft>
                      </a:pPr>
                      <a:r>
                        <a:rPr lang="en-US" sz="800" strike="noStrike" kern="1200" dirty="0">
                          <a:solidFill>
                            <a:srgbClr val="1E5680"/>
                          </a:solidFill>
                          <a:latin typeface="Arial"/>
                          <a:ea typeface="+mn-ea"/>
                          <a:cs typeface="Arial"/>
                        </a:rPr>
                        <a:t>8 (30)</a:t>
                      </a:r>
                    </a:p>
                  </a:txBody>
                  <a:tcPr marL="12700" marR="12700" marT="0" marB="0" anchor="ctr">
                    <a:solidFill>
                      <a:srgbClr val="A6D6D0"/>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en-US" sz="800" strike="noStrike" dirty="0">
                          <a:solidFill>
                            <a:srgbClr val="1E5680"/>
                          </a:solidFill>
                          <a:latin typeface="Arial"/>
                          <a:cs typeface="Arial"/>
                        </a:rPr>
                        <a:t>0</a:t>
                      </a:r>
                    </a:p>
                  </a:txBody>
                  <a:tcPr marL="12700" marR="12700" marT="0" marB="0" anchor="ctr">
                    <a:solidFill>
                      <a:srgbClr val="A6D6D0"/>
                    </a:solidFill>
                  </a:tcPr>
                </a:tc>
                <a:extLst>
                  <a:ext uri="{0D108BD9-81ED-4DB2-BD59-A6C34878D82A}">
                    <a16:rowId xmlns:a16="http://schemas.microsoft.com/office/drawing/2014/main" val="363489925"/>
                  </a:ext>
                </a:extLst>
              </a:tr>
              <a:tr h="0">
                <a:tc>
                  <a:txBody>
                    <a:bodyPr/>
                    <a:lstStyle/>
                    <a:p>
                      <a:pPr marL="274320" marR="0" lvl="0" indent="0" algn="l" defTabSz="914400" rtl="0" eaLnBrk="1" fontAlgn="auto" latinLnBrk="0" hangingPunct="1">
                        <a:lnSpc>
                          <a:spcPct val="100000"/>
                        </a:lnSpc>
                        <a:spcBef>
                          <a:spcPts val="0"/>
                        </a:spcBef>
                        <a:spcAft>
                          <a:spcPts val="0"/>
                        </a:spcAft>
                        <a:buClrTx/>
                        <a:buSzTx/>
                        <a:buFontTx/>
                        <a:buNone/>
                        <a:tabLst/>
                        <a:defRPr/>
                      </a:pPr>
                      <a:r>
                        <a:rPr lang="en-US" sz="800" strike="noStrike" dirty="0">
                          <a:solidFill>
                            <a:srgbClr val="1E5680"/>
                          </a:solidFill>
                          <a:latin typeface="Arial"/>
                          <a:cs typeface="Arial"/>
                        </a:rPr>
                        <a:t>Diarrhea</a:t>
                      </a:r>
                    </a:p>
                  </a:txBody>
                  <a:tcPr anchor="ctr">
                    <a:noFill/>
                  </a:tcPr>
                </a:tc>
                <a:tc>
                  <a:txBody>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800" strike="noStrike" kern="1200">
                          <a:solidFill>
                            <a:srgbClr val="1E5680"/>
                          </a:solidFill>
                          <a:latin typeface="Arial"/>
                          <a:ea typeface="+mn-ea"/>
                          <a:cs typeface="Arial"/>
                        </a:rPr>
                        <a:t>7 (26)</a:t>
                      </a:r>
                    </a:p>
                  </a:txBody>
                  <a:tcPr anchor="ctr">
                    <a:noFill/>
                  </a:tcPr>
                </a:tc>
                <a:tc>
                  <a:txBody>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800" strike="noStrike" dirty="0">
                          <a:solidFill>
                            <a:srgbClr val="1E5680"/>
                          </a:solidFill>
                          <a:latin typeface="Arial"/>
                          <a:cs typeface="Arial"/>
                        </a:rPr>
                        <a:t>2 (7)</a:t>
                      </a:r>
                    </a:p>
                  </a:txBody>
                  <a:tcPr anchor="ctr">
                    <a:noFill/>
                  </a:tcPr>
                </a:tc>
                <a:tc>
                  <a:txBody>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800" strike="noStrike">
                          <a:solidFill>
                            <a:srgbClr val="1E5680"/>
                          </a:solidFill>
                          <a:latin typeface="Arial"/>
                          <a:cs typeface="Arial"/>
                        </a:rPr>
                        <a:t>5 (19)</a:t>
                      </a:r>
                    </a:p>
                  </a:txBody>
                  <a:tcPr anchor="ctr">
                    <a:noFill/>
                  </a:tcPr>
                </a:tc>
                <a:tc>
                  <a:txBody>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800" strike="noStrike">
                          <a:solidFill>
                            <a:srgbClr val="1E5680"/>
                          </a:solidFill>
                          <a:latin typeface="Arial"/>
                          <a:cs typeface="Arial"/>
                        </a:rPr>
                        <a:t>2 (7)</a:t>
                      </a:r>
                    </a:p>
                  </a:txBody>
                  <a:tcPr anchor="ctr">
                    <a:noFill/>
                  </a:tcPr>
                </a:tc>
                <a:tc>
                  <a:txBody>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800" strike="noStrike" kern="1200">
                          <a:solidFill>
                            <a:srgbClr val="1E5680"/>
                          </a:solidFill>
                          <a:latin typeface="Arial"/>
                          <a:ea typeface="+mn-ea"/>
                          <a:cs typeface="Arial"/>
                        </a:rPr>
                        <a:t>7 (26)</a:t>
                      </a:r>
                    </a:p>
                  </a:txBody>
                  <a:tcPr anchor="ctr">
                    <a:noFill/>
                  </a:tcPr>
                </a:tc>
                <a:tc>
                  <a:txBody>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800" strike="noStrike">
                          <a:solidFill>
                            <a:srgbClr val="1E5680"/>
                          </a:solidFill>
                          <a:latin typeface="Arial"/>
                          <a:cs typeface="Arial"/>
                        </a:rPr>
                        <a:t>2 (7)</a:t>
                      </a:r>
                    </a:p>
                  </a:txBody>
                  <a:tcPr anchor="ctr">
                    <a:noFill/>
                  </a:tcPr>
                </a:tc>
                <a:extLst>
                  <a:ext uri="{0D108BD9-81ED-4DB2-BD59-A6C34878D82A}">
                    <a16:rowId xmlns:a16="http://schemas.microsoft.com/office/drawing/2014/main" val="3233187005"/>
                  </a:ext>
                </a:extLst>
              </a:tr>
              <a:tr h="0">
                <a:tc>
                  <a:txBody>
                    <a:bodyPr/>
                    <a:lstStyle/>
                    <a:p>
                      <a:pPr marL="274320" marR="0" lvl="0" indent="0" algn="l" defTabSz="914400" rtl="0" eaLnBrk="1" fontAlgn="auto" latinLnBrk="0" hangingPunct="1">
                        <a:lnSpc>
                          <a:spcPct val="100000"/>
                        </a:lnSpc>
                        <a:spcBef>
                          <a:spcPts val="0"/>
                        </a:spcBef>
                        <a:spcAft>
                          <a:spcPts val="0"/>
                        </a:spcAft>
                        <a:buClrTx/>
                        <a:buSzTx/>
                        <a:buFontTx/>
                        <a:buNone/>
                        <a:tabLst/>
                        <a:defRPr/>
                      </a:pPr>
                      <a:r>
                        <a:rPr lang="en-US" sz="800" strike="noStrike" dirty="0">
                          <a:solidFill>
                            <a:srgbClr val="1E5680"/>
                          </a:solidFill>
                          <a:latin typeface="Arial"/>
                          <a:cs typeface="Arial"/>
                        </a:rPr>
                        <a:t>Dry mouth</a:t>
                      </a:r>
                    </a:p>
                  </a:txBody>
                  <a:tcPr anchor="ctr">
                    <a:solidFill>
                      <a:srgbClr val="E1F1EF"/>
                    </a:solidFill>
                  </a:tcPr>
                </a:tc>
                <a:tc>
                  <a:txBody>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800" strike="noStrike">
                          <a:solidFill>
                            <a:srgbClr val="1E5680"/>
                          </a:solidFill>
                          <a:latin typeface="Arial"/>
                          <a:cs typeface="Arial"/>
                        </a:rPr>
                        <a:t>3 (11)</a:t>
                      </a:r>
                    </a:p>
                  </a:txBody>
                  <a:tcPr anchor="ctr">
                    <a:solidFill>
                      <a:srgbClr val="E1F1EF"/>
                    </a:solidFill>
                  </a:tcPr>
                </a:tc>
                <a:tc>
                  <a:txBody>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800" strike="noStrike" dirty="0">
                          <a:solidFill>
                            <a:srgbClr val="1E5680"/>
                          </a:solidFill>
                          <a:latin typeface="Arial"/>
                          <a:cs typeface="Arial"/>
                        </a:rPr>
                        <a:t>0</a:t>
                      </a:r>
                    </a:p>
                  </a:txBody>
                  <a:tcPr anchor="ctr">
                    <a:solidFill>
                      <a:srgbClr val="E1F1EF"/>
                    </a:solidFill>
                  </a:tcPr>
                </a:tc>
                <a:tc>
                  <a:txBody>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800" strike="noStrike">
                          <a:solidFill>
                            <a:srgbClr val="1E5680"/>
                          </a:solidFill>
                          <a:latin typeface="Arial"/>
                          <a:cs typeface="Arial"/>
                        </a:rPr>
                        <a:t>2 (7)</a:t>
                      </a:r>
                    </a:p>
                  </a:txBody>
                  <a:tcPr anchor="ctr">
                    <a:solidFill>
                      <a:srgbClr val="E1F1EF"/>
                    </a:solidFill>
                  </a:tcPr>
                </a:tc>
                <a:tc>
                  <a:txBody>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800" strike="noStrike">
                          <a:solidFill>
                            <a:srgbClr val="1E5680"/>
                          </a:solidFill>
                          <a:latin typeface="Arial"/>
                          <a:cs typeface="Arial"/>
                        </a:rPr>
                        <a:t>0</a:t>
                      </a:r>
                    </a:p>
                  </a:txBody>
                  <a:tcPr anchor="ctr">
                    <a:solidFill>
                      <a:srgbClr val="E1F1EF"/>
                    </a:solidFill>
                  </a:tcPr>
                </a:tc>
                <a:tc>
                  <a:txBody>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800" strike="noStrike">
                          <a:solidFill>
                            <a:srgbClr val="1E5680"/>
                          </a:solidFill>
                          <a:latin typeface="Arial"/>
                          <a:cs typeface="Arial"/>
                        </a:rPr>
                        <a:t>3</a:t>
                      </a:r>
                      <a:r>
                        <a:rPr lang="en-US" sz="800" strike="noStrike" baseline="0">
                          <a:solidFill>
                            <a:srgbClr val="1E5680"/>
                          </a:solidFill>
                          <a:latin typeface="Arial"/>
                          <a:cs typeface="Arial"/>
                        </a:rPr>
                        <a:t> (11)</a:t>
                      </a:r>
                      <a:endParaRPr lang="en-US" sz="800" strike="noStrike">
                        <a:solidFill>
                          <a:srgbClr val="1E5680"/>
                        </a:solidFill>
                        <a:latin typeface="Arial"/>
                        <a:cs typeface="Arial"/>
                      </a:endParaRPr>
                    </a:p>
                  </a:txBody>
                  <a:tcPr anchor="ctr">
                    <a:solidFill>
                      <a:srgbClr val="A6D6D0"/>
                    </a:solidFill>
                  </a:tcPr>
                </a:tc>
                <a:tc>
                  <a:txBody>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800" strike="noStrike">
                          <a:solidFill>
                            <a:srgbClr val="1E5680"/>
                          </a:solidFill>
                          <a:latin typeface="Arial"/>
                          <a:cs typeface="Arial"/>
                        </a:rPr>
                        <a:t>0</a:t>
                      </a:r>
                    </a:p>
                  </a:txBody>
                  <a:tcPr anchor="ctr">
                    <a:solidFill>
                      <a:srgbClr val="A6D6D0"/>
                    </a:solidFill>
                  </a:tcPr>
                </a:tc>
                <a:extLst>
                  <a:ext uri="{0D108BD9-81ED-4DB2-BD59-A6C34878D82A}">
                    <a16:rowId xmlns:a16="http://schemas.microsoft.com/office/drawing/2014/main" val="3803097599"/>
                  </a:ext>
                </a:extLst>
              </a:tr>
              <a:tr h="0">
                <a:tc>
                  <a:txBody>
                    <a:bodyPr/>
                    <a:lstStyle/>
                    <a:p>
                      <a:pPr marL="274320" marR="0" lvl="0" indent="0" algn="l" defTabSz="914400" rtl="0" eaLnBrk="1" fontAlgn="auto" latinLnBrk="0" hangingPunct="1">
                        <a:lnSpc>
                          <a:spcPct val="100000"/>
                        </a:lnSpc>
                        <a:spcBef>
                          <a:spcPts val="0"/>
                        </a:spcBef>
                        <a:spcAft>
                          <a:spcPts val="0"/>
                        </a:spcAft>
                        <a:buClrTx/>
                        <a:buSzTx/>
                        <a:buFontTx/>
                        <a:buNone/>
                        <a:tabLst/>
                        <a:defRPr/>
                      </a:pPr>
                      <a:r>
                        <a:rPr lang="en-US" sz="800" strike="noStrike">
                          <a:solidFill>
                            <a:srgbClr val="1E5680"/>
                          </a:solidFill>
                          <a:latin typeface="Arial"/>
                          <a:cs typeface="Arial"/>
                        </a:rPr>
                        <a:t>Fatigue</a:t>
                      </a:r>
                    </a:p>
                  </a:txBody>
                  <a:tcPr anchor="ctr">
                    <a:noFill/>
                  </a:tcPr>
                </a:tc>
                <a:tc>
                  <a:txBody>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800" strike="noStrike">
                          <a:solidFill>
                            <a:srgbClr val="1E5680"/>
                          </a:solidFill>
                          <a:latin typeface="Arial"/>
                          <a:cs typeface="Arial"/>
                        </a:rPr>
                        <a:t>3 (11)</a:t>
                      </a:r>
                    </a:p>
                  </a:txBody>
                  <a:tcPr anchor="ctr">
                    <a:noFill/>
                  </a:tcPr>
                </a:tc>
                <a:tc>
                  <a:txBody>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800" strike="noStrike" dirty="0">
                          <a:solidFill>
                            <a:srgbClr val="1E5680"/>
                          </a:solidFill>
                          <a:latin typeface="Arial"/>
                          <a:cs typeface="Arial"/>
                        </a:rPr>
                        <a:t>0</a:t>
                      </a:r>
                    </a:p>
                  </a:txBody>
                  <a:tcPr anchor="ctr">
                    <a:noFill/>
                  </a:tcPr>
                </a:tc>
                <a:tc>
                  <a:txBody>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800" strike="noStrike">
                          <a:solidFill>
                            <a:srgbClr val="1E5680"/>
                          </a:solidFill>
                          <a:latin typeface="Arial"/>
                          <a:cs typeface="Arial"/>
                        </a:rPr>
                        <a:t>3 (11)</a:t>
                      </a:r>
                    </a:p>
                  </a:txBody>
                  <a:tcPr anchor="ctr">
                    <a:noFill/>
                  </a:tcPr>
                </a:tc>
                <a:tc>
                  <a:txBody>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800" strike="noStrike">
                          <a:solidFill>
                            <a:srgbClr val="1E5680"/>
                          </a:solidFill>
                          <a:latin typeface="Arial"/>
                          <a:cs typeface="Arial"/>
                        </a:rPr>
                        <a:t>0</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strike="noStrike">
                          <a:solidFill>
                            <a:srgbClr val="1E5680"/>
                          </a:solidFill>
                          <a:latin typeface="Arial"/>
                          <a:cs typeface="Arial"/>
                        </a:rPr>
                        <a:t>3</a:t>
                      </a:r>
                      <a:r>
                        <a:rPr lang="en-US" sz="800" strike="noStrike" baseline="0">
                          <a:solidFill>
                            <a:srgbClr val="1E5680"/>
                          </a:solidFill>
                          <a:latin typeface="Arial"/>
                          <a:cs typeface="Arial"/>
                        </a:rPr>
                        <a:t> (11)</a:t>
                      </a:r>
                      <a:endParaRPr lang="en-US" sz="800" strike="noStrike">
                        <a:solidFill>
                          <a:srgbClr val="1E5680"/>
                        </a:solidFill>
                        <a:latin typeface="Arial"/>
                        <a:cs typeface="Arial"/>
                      </a:endParaRPr>
                    </a:p>
                  </a:txBody>
                  <a:tcPr marL="12700" marR="1270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strike="noStrike">
                          <a:solidFill>
                            <a:srgbClr val="1E5680"/>
                          </a:solidFill>
                          <a:latin typeface="Arial"/>
                          <a:cs typeface="Arial"/>
                        </a:rPr>
                        <a:t>0</a:t>
                      </a:r>
                    </a:p>
                  </a:txBody>
                  <a:tcPr marL="12700" marR="12700" marT="0" marB="0" anchor="ctr">
                    <a:noFill/>
                  </a:tcPr>
                </a:tc>
                <a:extLst>
                  <a:ext uri="{0D108BD9-81ED-4DB2-BD59-A6C34878D82A}">
                    <a16:rowId xmlns:a16="http://schemas.microsoft.com/office/drawing/2014/main" val="1913732211"/>
                  </a:ext>
                </a:extLst>
              </a:tr>
              <a:tr h="0">
                <a:tc>
                  <a:txBody>
                    <a:bodyPr/>
                    <a:lstStyle/>
                    <a:p>
                      <a:pPr marL="274320" marR="0" lvl="0" indent="0" algn="l" defTabSz="914400" rtl="0" eaLnBrk="1" fontAlgn="auto" latinLnBrk="0" hangingPunct="1">
                        <a:lnSpc>
                          <a:spcPct val="100000"/>
                        </a:lnSpc>
                        <a:spcBef>
                          <a:spcPts val="0"/>
                        </a:spcBef>
                        <a:spcAft>
                          <a:spcPts val="0"/>
                        </a:spcAft>
                        <a:buClrTx/>
                        <a:buSzTx/>
                        <a:buFontTx/>
                        <a:buNone/>
                        <a:tabLst/>
                        <a:defRPr/>
                      </a:pPr>
                      <a:r>
                        <a:rPr lang="en-US" sz="800" strike="noStrike" baseline="0" dirty="0">
                          <a:solidFill>
                            <a:srgbClr val="1E5680"/>
                          </a:solidFill>
                          <a:latin typeface="Arial"/>
                          <a:cs typeface="Arial"/>
                        </a:rPr>
                        <a:t>AST increased</a:t>
                      </a:r>
                    </a:p>
                  </a:txBody>
                  <a:tcPr anchor="ctr">
                    <a:solidFill>
                      <a:srgbClr val="E1F1EF"/>
                    </a:solidFill>
                  </a:tcPr>
                </a:tc>
                <a:tc>
                  <a:txBody>
                    <a:bodyPr/>
                    <a:lstStyle/>
                    <a:p>
                      <a:pPr marL="0" marR="0" algn="ctr" defTabSz="457200" rtl="0" eaLnBrk="1" latinLnBrk="0" hangingPunct="1">
                        <a:lnSpc>
                          <a:spcPct val="100000"/>
                        </a:lnSpc>
                        <a:spcBef>
                          <a:spcPts val="100"/>
                        </a:spcBef>
                        <a:spcAft>
                          <a:spcPts val="100"/>
                        </a:spcAft>
                      </a:pPr>
                      <a:r>
                        <a:rPr lang="en-US" sz="800" strike="noStrike" kern="1200" baseline="0" dirty="0">
                          <a:solidFill>
                            <a:srgbClr val="1E5680"/>
                          </a:solidFill>
                          <a:latin typeface="Arial"/>
                          <a:ea typeface="+mn-ea"/>
                          <a:cs typeface="Arial"/>
                        </a:rPr>
                        <a:t>1 (4)</a:t>
                      </a:r>
                    </a:p>
                  </a:txBody>
                  <a:tcPr marL="12700" marR="12700" marT="0" marB="0" anchor="ctr">
                    <a:solidFill>
                      <a:srgbClr val="E1F1EF"/>
                    </a:solidFill>
                  </a:tcPr>
                </a:tc>
                <a:tc>
                  <a:txBody>
                    <a:bodyPr/>
                    <a:lstStyle/>
                    <a:p>
                      <a:pPr marL="0" marR="0" algn="ctr" defTabSz="457200" rtl="0" eaLnBrk="1" latinLnBrk="0" hangingPunct="1">
                        <a:lnSpc>
                          <a:spcPct val="100000"/>
                        </a:lnSpc>
                        <a:spcBef>
                          <a:spcPts val="100"/>
                        </a:spcBef>
                        <a:spcAft>
                          <a:spcPts val="100"/>
                        </a:spcAft>
                      </a:pPr>
                      <a:r>
                        <a:rPr lang="en-US" sz="800" strike="noStrike" kern="1200" baseline="0" dirty="0">
                          <a:solidFill>
                            <a:srgbClr val="1E5680"/>
                          </a:solidFill>
                          <a:latin typeface="Arial"/>
                          <a:ea typeface="+mn-ea"/>
                          <a:cs typeface="Arial"/>
                        </a:rPr>
                        <a:t>1 (4)</a:t>
                      </a:r>
                    </a:p>
                  </a:txBody>
                  <a:tcPr marL="12700" marR="12700" marT="0" marB="0" anchor="ctr">
                    <a:solidFill>
                      <a:srgbClr val="E1F1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strike="noStrike" kern="1200" baseline="0" dirty="0">
                          <a:solidFill>
                            <a:srgbClr val="1E5680"/>
                          </a:solidFill>
                          <a:latin typeface="Arial"/>
                          <a:ea typeface="+mn-ea"/>
                          <a:cs typeface="Arial"/>
                        </a:rPr>
                        <a:t>2 (7)</a:t>
                      </a:r>
                    </a:p>
                  </a:txBody>
                  <a:tcPr marL="12700" marR="12700" marT="0" marB="0" anchor="ctr">
                    <a:solidFill>
                      <a:srgbClr val="E1F1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strike="noStrike" kern="1200" baseline="0" dirty="0">
                          <a:solidFill>
                            <a:srgbClr val="1E5680"/>
                          </a:solidFill>
                          <a:latin typeface="Arial"/>
                          <a:ea typeface="+mn-ea"/>
                          <a:cs typeface="Arial"/>
                        </a:rPr>
                        <a:t>1 (4)</a:t>
                      </a:r>
                    </a:p>
                  </a:txBody>
                  <a:tcPr marL="12700" marR="12700" marT="0" marB="0" anchor="ctr">
                    <a:solidFill>
                      <a:srgbClr val="E1F1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strike="noStrike" baseline="0" dirty="0">
                          <a:solidFill>
                            <a:srgbClr val="1E5680"/>
                          </a:solidFill>
                          <a:latin typeface="Arial"/>
                          <a:cs typeface="Arial"/>
                        </a:rPr>
                        <a:t>2 (7)</a:t>
                      </a:r>
                    </a:p>
                  </a:txBody>
                  <a:tcPr marL="12700" marR="12700" marT="0" marB="0" anchor="ctr">
                    <a:solidFill>
                      <a:srgbClr val="A6D6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strike="noStrike" kern="1200" baseline="0" dirty="0">
                          <a:solidFill>
                            <a:srgbClr val="1E5680"/>
                          </a:solidFill>
                          <a:latin typeface="Arial"/>
                          <a:ea typeface="+mn-ea"/>
                          <a:cs typeface="Arial"/>
                        </a:rPr>
                        <a:t>1 (4)</a:t>
                      </a:r>
                    </a:p>
                  </a:txBody>
                  <a:tcPr marL="12700" marR="12700" marT="0" marB="0" anchor="ctr">
                    <a:solidFill>
                      <a:srgbClr val="A6D6D0"/>
                    </a:solidFill>
                  </a:tcPr>
                </a:tc>
                <a:extLst>
                  <a:ext uri="{0D108BD9-81ED-4DB2-BD59-A6C34878D82A}">
                    <a16:rowId xmlns:a16="http://schemas.microsoft.com/office/drawing/2014/main" val="2680816687"/>
                  </a:ext>
                </a:extLst>
              </a:tr>
              <a:tr h="0">
                <a:tc>
                  <a:txBody>
                    <a:bodyPr/>
                    <a:lstStyle/>
                    <a:p>
                      <a:pPr marL="274320" indent="0" algn="l">
                        <a:lnSpc>
                          <a:spcPct val="100000"/>
                        </a:lnSpc>
                      </a:pPr>
                      <a:r>
                        <a:rPr lang="en-US" sz="800" strike="noStrike" baseline="0" dirty="0">
                          <a:solidFill>
                            <a:srgbClr val="1E5680"/>
                          </a:solidFill>
                          <a:latin typeface="Arial"/>
                          <a:cs typeface="Arial"/>
                        </a:rPr>
                        <a:t>Ascites</a:t>
                      </a:r>
                    </a:p>
                  </a:txBody>
                  <a:tcPr anchor="ctr">
                    <a:noFill/>
                  </a:tcPr>
                </a:tc>
                <a:tc>
                  <a:txBody>
                    <a:bodyPr/>
                    <a:lstStyle/>
                    <a:p>
                      <a:pPr marL="0" marR="0" algn="ctr" defTabSz="457200" rtl="0" eaLnBrk="1" latinLnBrk="0" hangingPunct="1">
                        <a:lnSpc>
                          <a:spcPct val="100000"/>
                        </a:lnSpc>
                        <a:spcBef>
                          <a:spcPts val="100"/>
                        </a:spcBef>
                        <a:spcAft>
                          <a:spcPts val="100"/>
                        </a:spcAft>
                      </a:pPr>
                      <a:r>
                        <a:rPr lang="en-US" sz="800" strike="noStrike" kern="1200" baseline="0" dirty="0">
                          <a:solidFill>
                            <a:srgbClr val="1E5680"/>
                          </a:solidFill>
                          <a:latin typeface="Arial"/>
                          <a:ea typeface="+mn-ea"/>
                          <a:cs typeface="Arial"/>
                        </a:rPr>
                        <a:t>1 (4)</a:t>
                      </a:r>
                    </a:p>
                  </a:txBody>
                  <a:tcPr marL="12700" marR="12700" marT="0" marB="0" anchor="ctr">
                    <a:noFill/>
                  </a:tcPr>
                </a:tc>
                <a:tc>
                  <a:txBody>
                    <a:bodyPr/>
                    <a:lstStyle/>
                    <a:p>
                      <a:pPr marL="0" marR="0" algn="ctr" defTabSz="457200" rtl="0" eaLnBrk="1" latinLnBrk="0" hangingPunct="1">
                        <a:lnSpc>
                          <a:spcPct val="100000"/>
                        </a:lnSpc>
                        <a:spcBef>
                          <a:spcPts val="100"/>
                        </a:spcBef>
                        <a:spcAft>
                          <a:spcPts val="100"/>
                        </a:spcAft>
                      </a:pPr>
                      <a:r>
                        <a:rPr lang="en-US" sz="800" strike="noStrike" kern="1200" baseline="0" dirty="0">
                          <a:solidFill>
                            <a:srgbClr val="1E5680"/>
                          </a:solidFill>
                          <a:latin typeface="Arial"/>
                          <a:ea typeface="+mn-ea"/>
                          <a:cs typeface="Arial"/>
                        </a:rPr>
                        <a:t>1 (4)</a:t>
                      </a:r>
                    </a:p>
                  </a:txBody>
                  <a:tcPr marL="12700" marR="12700" marT="0" marB="0" anchor="ctr">
                    <a:noFill/>
                  </a:tcPr>
                </a:tc>
                <a:tc>
                  <a:txBody>
                    <a:bodyPr/>
                    <a:lstStyle/>
                    <a:p>
                      <a:pPr marL="0" marR="0" algn="ctr" defTabSz="457200" rtl="0" eaLnBrk="1" latinLnBrk="0" hangingPunct="1">
                        <a:lnSpc>
                          <a:spcPct val="100000"/>
                        </a:lnSpc>
                        <a:spcBef>
                          <a:spcPts val="100"/>
                        </a:spcBef>
                        <a:spcAft>
                          <a:spcPts val="100"/>
                        </a:spcAft>
                      </a:pPr>
                      <a:r>
                        <a:rPr lang="en-US" sz="800" strike="noStrike" kern="1200" baseline="0" dirty="0">
                          <a:solidFill>
                            <a:srgbClr val="1E5680"/>
                          </a:solidFill>
                          <a:latin typeface="Arial"/>
                          <a:ea typeface="+mn-ea"/>
                          <a:cs typeface="Arial"/>
                        </a:rPr>
                        <a:t>1 (4)</a:t>
                      </a:r>
                    </a:p>
                  </a:txBody>
                  <a:tcPr marL="12700" marR="12700" marT="0" marB="0" anchor="ctr">
                    <a:noFill/>
                  </a:tcPr>
                </a:tc>
                <a:tc>
                  <a:txBody>
                    <a:bodyPr/>
                    <a:lstStyle/>
                    <a:p>
                      <a:pPr marL="0" marR="0" algn="ctr" defTabSz="457200" rtl="0" eaLnBrk="1" latinLnBrk="0" hangingPunct="1">
                        <a:lnSpc>
                          <a:spcPct val="100000"/>
                        </a:lnSpc>
                        <a:spcBef>
                          <a:spcPts val="100"/>
                        </a:spcBef>
                        <a:spcAft>
                          <a:spcPts val="100"/>
                        </a:spcAft>
                      </a:pPr>
                      <a:r>
                        <a:rPr lang="en-US" sz="800" strike="noStrike" kern="1200" baseline="0" dirty="0">
                          <a:solidFill>
                            <a:srgbClr val="1E5680"/>
                          </a:solidFill>
                          <a:latin typeface="Arial"/>
                          <a:ea typeface="+mn-ea"/>
                          <a:cs typeface="Arial"/>
                        </a:rPr>
                        <a:t>1 (4)</a:t>
                      </a:r>
                    </a:p>
                  </a:txBody>
                  <a:tcPr marL="12700" marR="12700" marT="0" marB="0" anchor="ctr">
                    <a:noFill/>
                  </a:tcPr>
                </a:tc>
                <a:tc>
                  <a:txBody>
                    <a:bodyPr/>
                    <a:lstStyle/>
                    <a:p>
                      <a:pPr marL="0" marR="0" lvl="0" indent="0" algn="ctr" defTabSz="457200" rtl="0" eaLnBrk="1" fontAlgn="auto" latinLnBrk="0" hangingPunct="1">
                        <a:lnSpc>
                          <a:spcPct val="100000"/>
                        </a:lnSpc>
                        <a:spcBef>
                          <a:spcPts val="100"/>
                        </a:spcBef>
                        <a:spcAft>
                          <a:spcPts val="100"/>
                        </a:spcAft>
                        <a:buClrTx/>
                        <a:buSzTx/>
                        <a:buFontTx/>
                        <a:buNone/>
                        <a:tabLst/>
                        <a:defRPr/>
                      </a:pPr>
                      <a:r>
                        <a:rPr lang="en-US" sz="800" strike="noStrike" kern="1200" baseline="0" dirty="0">
                          <a:solidFill>
                            <a:srgbClr val="1E5680"/>
                          </a:solidFill>
                          <a:latin typeface="Arial"/>
                          <a:ea typeface="+mn-ea"/>
                          <a:cs typeface="Arial"/>
                        </a:rPr>
                        <a:t>1 (4)</a:t>
                      </a:r>
                    </a:p>
                  </a:txBody>
                  <a:tcPr marL="12700" marR="12700" marT="0" marB="0" anchor="ctr">
                    <a:noFill/>
                  </a:tcPr>
                </a:tc>
                <a:tc>
                  <a:txBody>
                    <a:bodyPr/>
                    <a:lstStyle/>
                    <a:p>
                      <a:pPr marL="0" marR="0" algn="ctr" defTabSz="457200" rtl="0" eaLnBrk="1" latinLnBrk="0" hangingPunct="1">
                        <a:lnSpc>
                          <a:spcPct val="100000"/>
                        </a:lnSpc>
                        <a:spcBef>
                          <a:spcPts val="100"/>
                        </a:spcBef>
                        <a:spcAft>
                          <a:spcPts val="100"/>
                        </a:spcAft>
                      </a:pPr>
                      <a:r>
                        <a:rPr lang="en-US" sz="800" strike="noStrike" kern="1200" baseline="0" dirty="0">
                          <a:solidFill>
                            <a:srgbClr val="1E5680"/>
                          </a:solidFill>
                          <a:latin typeface="Arial"/>
                          <a:ea typeface="+mn-ea"/>
                          <a:cs typeface="Arial"/>
                        </a:rPr>
                        <a:t>1 (4)</a:t>
                      </a:r>
                    </a:p>
                  </a:txBody>
                  <a:tcPr marL="12700" marR="12700" marT="0" marB="0" anchor="ctr">
                    <a:noFill/>
                  </a:tcPr>
                </a:tc>
                <a:extLst>
                  <a:ext uri="{0D108BD9-81ED-4DB2-BD59-A6C34878D82A}">
                    <a16:rowId xmlns:a16="http://schemas.microsoft.com/office/drawing/2014/main" val="3185009862"/>
                  </a:ext>
                </a:extLst>
              </a:tr>
              <a:tr h="0">
                <a:tc>
                  <a:txBody>
                    <a:bodyPr/>
                    <a:lstStyle/>
                    <a:p>
                      <a:pPr marL="274320" marR="0" lvl="0" indent="0" algn="l" defTabSz="914400" rtl="0" eaLnBrk="1" fontAlgn="auto" latinLnBrk="0" hangingPunct="1">
                        <a:lnSpc>
                          <a:spcPct val="100000"/>
                        </a:lnSpc>
                        <a:spcBef>
                          <a:spcPts val="0"/>
                        </a:spcBef>
                        <a:spcAft>
                          <a:spcPts val="0"/>
                        </a:spcAft>
                        <a:buClrTx/>
                        <a:buSzTx/>
                        <a:buFontTx/>
                        <a:buNone/>
                        <a:tabLst/>
                        <a:defRPr/>
                      </a:pPr>
                      <a:r>
                        <a:rPr lang="en-US" sz="800" strike="noStrike" baseline="0" dirty="0">
                          <a:solidFill>
                            <a:srgbClr val="1E5680"/>
                          </a:solidFill>
                          <a:latin typeface="Arial"/>
                          <a:cs typeface="Arial"/>
                        </a:rPr>
                        <a:t>Colitis</a:t>
                      </a:r>
                    </a:p>
                  </a:txBody>
                  <a:tcPr anchor="ctr">
                    <a:solidFill>
                      <a:srgbClr val="E1F1EF"/>
                    </a:solidFill>
                  </a:tcPr>
                </a:tc>
                <a:tc>
                  <a:txBody>
                    <a:bodyPr/>
                    <a:lstStyle/>
                    <a:p>
                      <a:pPr algn="ctr"/>
                      <a:r>
                        <a:rPr lang="en-US" sz="800" strike="noStrike" baseline="0" dirty="0">
                          <a:solidFill>
                            <a:srgbClr val="1E5680"/>
                          </a:solidFill>
                          <a:latin typeface="Arial"/>
                          <a:cs typeface="Arial"/>
                        </a:rPr>
                        <a:t>1 (4)</a:t>
                      </a:r>
                    </a:p>
                  </a:txBody>
                  <a:tcPr marL="12700" marR="12700" marT="0" marB="0" anchor="ctr">
                    <a:solidFill>
                      <a:srgbClr val="E1F1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strike="noStrike" kern="1200" baseline="0" dirty="0">
                          <a:solidFill>
                            <a:srgbClr val="1E5680"/>
                          </a:solidFill>
                          <a:latin typeface="Arial"/>
                          <a:ea typeface="+mn-ea"/>
                          <a:cs typeface="Arial"/>
                        </a:rPr>
                        <a:t>1 (4)</a:t>
                      </a:r>
                    </a:p>
                  </a:txBody>
                  <a:tcPr marL="12700" marR="12700" marT="0" marB="0" anchor="ctr">
                    <a:solidFill>
                      <a:srgbClr val="E1F1EF"/>
                    </a:solidFill>
                  </a:tcPr>
                </a:tc>
                <a:tc>
                  <a:txBody>
                    <a:bodyPr/>
                    <a:lstStyle/>
                    <a:p>
                      <a:pPr algn="ctr"/>
                      <a:r>
                        <a:rPr lang="en-US" sz="800" strike="noStrike" baseline="0" dirty="0">
                          <a:solidFill>
                            <a:srgbClr val="1E5680"/>
                          </a:solidFill>
                          <a:latin typeface="Arial"/>
                          <a:cs typeface="Arial"/>
                        </a:rPr>
                        <a:t>1 (4)</a:t>
                      </a:r>
                    </a:p>
                  </a:txBody>
                  <a:tcPr marL="12700" marR="12700" marT="0" marB="0" anchor="ctr">
                    <a:solidFill>
                      <a:srgbClr val="E1F1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strike="noStrike" kern="1200" baseline="0" dirty="0">
                          <a:solidFill>
                            <a:srgbClr val="1E5680"/>
                          </a:solidFill>
                          <a:latin typeface="Arial"/>
                          <a:ea typeface="+mn-ea"/>
                          <a:cs typeface="Arial"/>
                        </a:rPr>
                        <a:t>1 (4)</a:t>
                      </a:r>
                    </a:p>
                  </a:txBody>
                  <a:tcPr marL="12700" marR="12700" marT="0" marB="0" anchor="ctr">
                    <a:solidFill>
                      <a:srgbClr val="E1F1EF"/>
                    </a:solidFill>
                  </a:tcPr>
                </a:tc>
                <a:tc>
                  <a:txBody>
                    <a:bodyPr/>
                    <a:lstStyle/>
                    <a:p>
                      <a:pPr marL="0" marR="0" lvl="0" indent="0" algn="ctr" defTabSz="457200" rtl="0" eaLnBrk="1" fontAlgn="auto" latinLnBrk="0" hangingPunct="1">
                        <a:lnSpc>
                          <a:spcPct val="100000"/>
                        </a:lnSpc>
                        <a:spcBef>
                          <a:spcPts val="100"/>
                        </a:spcBef>
                        <a:spcAft>
                          <a:spcPts val="100"/>
                        </a:spcAft>
                        <a:buClrTx/>
                        <a:buSzTx/>
                        <a:buFontTx/>
                        <a:buNone/>
                        <a:tabLst/>
                        <a:defRPr/>
                      </a:pPr>
                      <a:r>
                        <a:rPr lang="en-US" sz="800" strike="noStrike" kern="1200" baseline="0" dirty="0">
                          <a:solidFill>
                            <a:srgbClr val="1E5680"/>
                          </a:solidFill>
                          <a:latin typeface="Arial"/>
                          <a:ea typeface="+mn-ea"/>
                          <a:cs typeface="Arial"/>
                        </a:rPr>
                        <a:t>1 (4)</a:t>
                      </a:r>
                    </a:p>
                  </a:txBody>
                  <a:tcPr marL="12700" marR="12700" marT="0" marB="0" anchor="ctr">
                    <a:solidFill>
                      <a:srgbClr val="A6D6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strike="noStrike" kern="1200" baseline="0" dirty="0">
                          <a:solidFill>
                            <a:srgbClr val="1E5680"/>
                          </a:solidFill>
                          <a:latin typeface="Arial"/>
                          <a:ea typeface="+mn-ea"/>
                          <a:cs typeface="Arial"/>
                        </a:rPr>
                        <a:t>1 (4)</a:t>
                      </a:r>
                    </a:p>
                  </a:txBody>
                  <a:tcPr marL="12700" marR="12700" marT="0" marB="0" anchor="ctr">
                    <a:solidFill>
                      <a:srgbClr val="A6D6D0"/>
                    </a:solidFill>
                  </a:tcPr>
                </a:tc>
                <a:extLst>
                  <a:ext uri="{0D108BD9-81ED-4DB2-BD59-A6C34878D82A}">
                    <a16:rowId xmlns:a16="http://schemas.microsoft.com/office/drawing/2014/main" val="4044062957"/>
                  </a:ext>
                </a:extLst>
              </a:tr>
              <a:tr h="0">
                <a:tc>
                  <a:txBody>
                    <a:bodyPr/>
                    <a:lstStyle/>
                    <a:p>
                      <a:pPr marL="274320" marR="0" lvl="0" indent="0" algn="l" defTabSz="914400" rtl="0" eaLnBrk="1" fontAlgn="auto" latinLnBrk="0" hangingPunct="1">
                        <a:lnSpc>
                          <a:spcPct val="100000"/>
                        </a:lnSpc>
                        <a:spcBef>
                          <a:spcPts val="0"/>
                        </a:spcBef>
                        <a:spcAft>
                          <a:spcPts val="0"/>
                        </a:spcAft>
                        <a:buClrTx/>
                        <a:buSzTx/>
                        <a:buFontTx/>
                        <a:buNone/>
                        <a:tabLst/>
                        <a:defRPr/>
                      </a:pPr>
                      <a:r>
                        <a:rPr lang="en-US" sz="800" strike="noStrike" baseline="0">
                          <a:solidFill>
                            <a:srgbClr val="1E5680"/>
                          </a:solidFill>
                          <a:latin typeface="Arial"/>
                          <a:cs typeface="Arial"/>
                        </a:rPr>
                        <a:t>Dyspnea</a:t>
                      </a:r>
                    </a:p>
                  </a:txBody>
                  <a:tcPr anchor="ctr">
                    <a:noFill/>
                  </a:tcPr>
                </a:tc>
                <a:tc>
                  <a:txBody>
                    <a:bodyPr/>
                    <a:lstStyle/>
                    <a:p>
                      <a:pPr marL="0" marR="0" algn="ctr" defTabSz="457200" rtl="0" eaLnBrk="1" latinLnBrk="0" hangingPunct="1">
                        <a:lnSpc>
                          <a:spcPct val="100000"/>
                        </a:lnSpc>
                        <a:spcBef>
                          <a:spcPts val="100"/>
                        </a:spcBef>
                        <a:spcAft>
                          <a:spcPts val="100"/>
                        </a:spcAft>
                      </a:pPr>
                      <a:r>
                        <a:rPr lang="en-US" sz="800" strike="noStrike" kern="1200" baseline="0">
                          <a:solidFill>
                            <a:srgbClr val="1E5680"/>
                          </a:solidFill>
                          <a:latin typeface="Arial"/>
                          <a:ea typeface="+mn-ea"/>
                          <a:cs typeface="Arial"/>
                        </a:rPr>
                        <a:t>1 (4)</a:t>
                      </a:r>
                    </a:p>
                  </a:txBody>
                  <a:tcPr marL="12700" marR="12700" marT="0" marB="0" anchor="ctr">
                    <a:noFill/>
                  </a:tcPr>
                </a:tc>
                <a:tc>
                  <a:txBody>
                    <a:bodyPr/>
                    <a:lstStyle/>
                    <a:p>
                      <a:pPr marL="0" marR="0" algn="ctr" defTabSz="457200" rtl="0" eaLnBrk="1" latinLnBrk="0" hangingPunct="1">
                        <a:lnSpc>
                          <a:spcPct val="100000"/>
                        </a:lnSpc>
                        <a:spcBef>
                          <a:spcPts val="100"/>
                        </a:spcBef>
                        <a:spcAft>
                          <a:spcPts val="100"/>
                        </a:spcAft>
                      </a:pPr>
                      <a:r>
                        <a:rPr lang="en-US" sz="800" strike="noStrike" kern="1200" baseline="0">
                          <a:solidFill>
                            <a:srgbClr val="1E5680"/>
                          </a:solidFill>
                          <a:latin typeface="Arial"/>
                          <a:ea typeface="+mn-ea"/>
                          <a:cs typeface="Arial"/>
                        </a:rPr>
                        <a:t>1 (4)</a:t>
                      </a:r>
                    </a:p>
                  </a:txBody>
                  <a:tcPr marL="12700" marR="12700" marT="0" marB="0" anchor="ctr">
                    <a:noFill/>
                  </a:tcPr>
                </a:tc>
                <a:tc>
                  <a:txBody>
                    <a:bodyPr/>
                    <a:lstStyle/>
                    <a:p>
                      <a:pPr marL="0" marR="0" algn="ctr" defTabSz="457200" rtl="0" eaLnBrk="1" latinLnBrk="0" hangingPunct="1">
                        <a:lnSpc>
                          <a:spcPct val="100000"/>
                        </a:lnSpc>
                        <a:spcBef>
                          <a:spcPts val="100"/>
                        </a:spcBef>
                        <a:spcAft>
                          <a:spcPts val="100"/>
                        </a:spcAft>
                      </a:pPr>
                      <a:r>
                        <a:rPr lang="en-US" sz="800" strike="noStrike" kern="1200" baseline="0" dirty="0">
                          <a:solidFill>
                            <a:srgbClr val="1E5680"/>
                          </a:solidFill>
                          <a:latin typeface="Arial"/>
                          <a:ea typeface="+mn-ea"/>
                          <a:cs typeface="Arial"/>
                        </a:rPr>
                        <a:t>1 (4)</a:t>
                      </a:r>
                    </a:p>
                  </a:txBody>
                  <a:tcPr marL="12700" marR="12700" marT="0" marB="0" anchor="ctr">
                    <a:noFill/>
                  </a:tcPr>
                </a:tc>
                <a:tc>
                  <a:txBody>
                    <a:bodyPr/>
                    <a:lstStyle/>
                    <a:p>
                      <a:pPr marL="0" marR="0" algn="ctr" defTabSz="457200" rtl="0" eaLnBrk="1" latinLnBrk="0" hangingPunct="1">
                        <a:lnSpc>
                          <a:spcPct val="100000"/>
                        </a:lnSpc>
                        <a:spcBef>
                          <a:spcPts val="100"/>
                        </a:spcBef>
                        <a:spcAft>
                          <a:spcPts val="100"/>
                        </a:spcAft>
                      </a:pPr>
                      <a:r>
                        <a:rPr lang="en-US" sz="800" strike="noStrike" kern="1200" baseline="0" dirty="0">
                          <a:solidFill>
                            <a:srgbClr val="1E5680"/>
                          </a:solidFill>
                          <a:latin typeface="Arial"/>
                          <a:ea typeface="+mn-ea"/>
                          <a:cs typeface="Arial"/>
                        </a:rPr>
                        <a:t>1 (4)</a:t>
                      </a:r>
                    </a:p>
                  </a:txBody>
                  <a:tcPr marL="12700" marR="1270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strike="noStrike" baseline="0" dirty="0">
                          <a:solidFill>
                            <a:srgbClr val="1E5680"/>
                          </a:solidFill>
                          <a:latin typeface="Arial"/>
                          <a:cs typeface="Arial"/>
                        </a:rPr>
                        <a:t>1 (4)</a:t>
                      </a:r>
                    </a:p>
                  </a:txBody>
                  <a:tcPr marL="12700" marR="1270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strike="noStrike" kern="1200" baseline="0">
                          <a:solidFill>
                            <a:srgbClr val="1E5680"/>
                          </a:solidFill>
                          <a:latin typeface="Arial"/>
                          <a:ea typeface="+mn-ea"/>
                          <a:cs typeface="Arial"/>
                        </a:rPr>
                        <a:t>1 (4)</a:t>
                      </a:r>
                    </a:p>
                  </a:txBody>
                  <a:tcPr marL="12700" marR="12700" marT="0" marB="0" anchor="ctr">
                    <a:noFill/>
                  </a:tcPr>
                </a:tc>
                <a:extLst>
                  <a:ext uri="{0D108BD9-81ED-4DB2-BD59-A6C34878D82A}">
                    <a16:rowId xmlns:a16="http://schemas.microsoft.com/office/drawing/2014/main" val="4051817177"/>
                  </a:ext>
                </a:extLst>
              </a:tr>
              <a:tr h="0">
                <a:tc>
                  <a:txBody>
                    <a:bodyPr/>
                    <a:lstStyle/>
                    <a:p>
                      <a:pPr marL="274320" marR="0" lvl="0" indent="0" algn="l" defTabSz="914400" rtl="0" eaLnBrk="1" fontAlgn="auto" latinLnBrk="0" hangingPunct="1">
                        <a:lnSpc>
                          <a:spcPct val="100000"/>
                        </a:lnSpc>
                        <a:spcBef>
                          <a:spcPts val="0"/>
                        </a:spcBef>
                        <a:spcAft>
                          <a:spcPts val="0"/>
                        </a:spcAft>
                        <a:buClrTx/>
                        <a:buSzTx/>
                        <a:buFontTx/>
                        <a:buNone/>
                        <a:tabLst/>
                        <a:defRPr/>
                      </a:pPr>
                      <a:r>
                        <a:rPr lang="en-US" sz="800" strike="noStrike" baseline="0" dirty="0">
                          <a:solidFill>
                            <a:srgbClr val="1E5680"/>
                          </a:solidFill>
                          <a:latin typeface="Arial"/>
                          <a:cs typeface="Arial"/>
                        </a:rPr>
                        <a:t>Hypertension</a:t>
                      </a:r>
                    </a:p>
                  </a:txBody>
                  <a:tcPr anchor="ctr">
                    <a:solidFill>
                      <a:srgbClr val="E1F1EF"/>
                    </a:solidFill>
                  </a:tcPr>
                </a:tc>
                <a:tc>
                  <a:txBody>
                    <a:bodyPr/>
                    <a:lstStyle/>
                    <a:p>
                      <a:pPr algn="ctr"/>
                      <a:r>
                        <a:rPr lang="en-US" sz="800" strike="noStrike" baseline="0" dirty="0">
                          <a:solidFill>
                            <a:srgbClr val="1E5680"/>
                          </a:solidFill>
                          <a:latin typeface="Arial"/>
                          <a:cs typeface="Arial"/>
                        </a:rPr>
                        <a:t>0</a:t>
                      </a:r>
                    </a:p>
                  </a:txBody>
                  <a:tcPr marL="12700" marR="12700" marT="0" marB="0" anchor="ctr">
                    <a:solidFill>
                      <a:srgbClr val="E1F1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strike="noStrike" kern="1200" baseline="0" dirty="0">
                          <a:solidFill>
                            <a:srgbClr val="1E5680"/>
                          </a:solidFill>
                          <a:latin typeface="Arial"/>
                          <a:ea typeface="+mn-ea"/>
                          <a:cs typeface="Arial"/>
                        </a:rPr>
                        <a:t>0</a:t>
                      </a:r>
                    </a:p>
                  </a:txBody>
                  <a:tcPr marL="12700" marR="12700" marT="0" marB="0" anchor="ctr">
                    <a:solidFill>
                      <a:srgbClr val="E1F1EF"/>
                    </a:solidFill>
                  </a:tcPr>
                </a:tc>
                <a:tc>
                  <a:txBody>
                    <a:bodyPr/>
                    <a:lstStyle/>
                    <a:p>
                      <a:pPr marL="0" marR="0" algn="ctr" defTabSz="457200" rtl="0" eaLnBrk="1" latinLnBrk="0" hangingPunct="1">
                        <a:lnSpc>
                          <a:spcPct val="100000"/>
                        </a:lnSpc>
                        <a:spcBef>
                          <a:spcPts val="100"/>
                        </a:spcBef>
                        <a:spcAft>
                          <a:spcPts val="100"/>
                        </a:spcAft>
                      </a:pPr>
                      <a:r>
                        <a:rPr lang="en-US" sz="800" strike="noStrike" kern="1200" baseline="0" dirty="0">
                          <a:solidFill>
                            <a:srgbClr val="1E5680"/>
                          </a:solidFill>
                          <a:latin typeface="Arial"/>
                          <a:ea typeface="+mn-ea"/>
                          <a:cs typeface="Arial"/>
                        </a:rPr>
                        <a:t>1 (4)</a:t>
                      </a:r>
                    </a:p>
                  </a:txBody>
                  <a:tcPr marL="12700" marR="12700" marT="0" marB="0" anchor="ctr">
                    <a:solidFill>
                      <a:srgbClr val="E1F1EF"/>
                    </a:solidFill>
                  </a:tcPr>
                </a:tc>
                <a:tc>
                  <a:txBody>
                    <a:bodyPr/>
                    <a:lstStyle/>
                    <a:p>
                      <a:pPr marL="0" marR="0" algn="ctr" defTabSz="457200" rtl="0" eaLnBrk="1" latinLnBrk="0" hangingPunct="1">
                        <a:lnSpc>
                          <a:spcPct val="100000"/>
                        </a:lnSpc>
                        <a:spcBef>
                          <a:spcPts val="100"/>
                        </a:spcBef>
                        <a:spcAft>
                          <a:spcPts val="100"/>
                        </a:spcAft>
                      </a:pPr>
                      <a:r>
                        <a:rPr lang="en-US" sz="800" strike="noStrike" kern="1200" baseline="0" dirty="0">
                          <a:solidFill>
                            <a:srgbClr val="1E5680"/>
                          </a:solidFill>
                          <a:latin typeface="Arial"/>
                          <a:ea typeface="+mn-ea"/>
                          <a:cs typeface="Arial"/>
                        </a:rPr>
                        <a:t>1 (4)</a:t>
                      </a:r>
                    </a:p>
                  </a:txBody>
                  <a:tcPr marL="12700" marR="12700" marT="0" marB="0" anchor="ctr">
                    <a:solidFill>
                      <a:srgbClr val="E1F1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strike="noStrike" baseline="0" dirty="0">
                          <a:solidFill>
                            <a:srgbClr val="1E5680"/>
                          </a:solidFill>
                          <a:latin typeface="Arial"/>
                          <a:cs typeface="Arial"/>
                        </a:rPr>
                        <a:t>1 (4)</a:t>
                      </a:r>
                    </a:p>
                  </a:txBody>
                  <a:tcPr marL="12700" marR="12700" marT="0" marB="0" anchor="ctr">
                    <a:solidFill>
                      <a:srgbClr val="A6D6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strike="noStrike" kern="1200" baseline="0" dirty="0">
                          <a:solidFill>
                            <a:srgbClr val="1E5680"/>
                          </a:solidFill>
                          <a:latin typeface="Arial"/>
                          <a:ea typeface="+mn-ea"/>
                          <a:cs typeface="Arial"/>
                        </a:rPr>
                        <a:t>1 (4)</a:t>
                      </a:r>
                    </a:p>
                  </a:txBody>
                  <a:tcPr marL="12700" marR="12700" marT="0" marB="0" anchor="ctr">
                    <a:solidFill>
                      <a:srgbClr val="A6D6D0"/>
                    </a:solidFill>
                  </a:tcPr>
                </a:tc>
                <a:extLst>
                  <a:ext uri="{0D108BD9-81ED-4DB2-BD59-A6C34878D82A}">
                    <a16:rowId xmlns:a16="http://schemas.microsoft.com/office/drawing/2014/main" val="3927674607"/>
                  </a:ext>
                </a:extLst>
              </a:tr>
              <a:tr h="0">
                <a:tc>
                  <a:txBody>
                    <a:bodyPr/>
                    <a:lstStyle/>
                    <a:p>
                      <a:pPr marL="274320" marR="0" lvl="0" indent="0" algn="l" defTabSz="914400" rtl="0" eaLnBrk="1" fontAlgn="auto" latinLnBrk="0" hangingPunct="1">
                        <a:lnSpc>
                          <a:spcPct val="100000"/>
                        </a:lnSpc>
                        <a:spcBef>
                          <a:spcPts val="0"/>
                        </a:spcBef>
                        <a:spcAft>
                          <a:spcPts val="0"/>
                        </a:spcAft>
                        <a:buClrTx/>
                        <a:buSzTx/>
                        <a:buFontTx/>
                        <a:buNone/>
                        <a:tabLst/>
                        <a:defRPr/>
                      </a:pPr>
                      <a:r>
                        <a:rPr lang="en-US" sz="800" strike="noStrike" baseline="0">
                          <a:solidFill>
                            <a:srgbClr val="1E5680"/>
                          </a:solidFill>
                          <a:latin typeface="Arial"/>
                          <a:cs typeface="Arial"/>
                        </a:rPr>
                        <a:t>Pleural effusion</a:t>
                      </a:r>
                    </a:p>
                  </a:txBody>
                  <a:tcPr anchor="ctr">
                    <a:noFill/>
                  </a:tcPr>
                </a:tc>
                <a:tc>
                  <a:txBody>
                    <a:bodyPr/>
                    <a:lstStyle/>
                    <a:p>
                      <a:pPr algn="ctr"/>
                      <a:r>
                        <a:rPr lang="en-US" sz="800" strike="noStrike" baseline="0" dirty="0">
                          <a:solidFill>
                            <a:srgbClr val="1E5680"/>
                          </a:solidFill>
                          <a:latin typeface="Arial"/>
                          <a:cs typeface="Arial"/>
                        </a:rPr>
                        <a:t>0</a:t>
                      </a:r>
                    </a:p>
                  </a:txBody>
                  <a:tcPr marL="12700" marR="1270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strike="noStrike" kern="1200" baseline="0">
                          <a:solidFill>
                            <a:srgbClr val="1E5680"/>
                          </a:solidFill>
                          <a:latin typeface="Arial"/>
                          <a:ea typeface="+mn-ea"/>
                          <a:cs typeface="Arial"/>
                        </a:rPr>
                        <a:t>0</a:t>
                      </a:r>
                    </a:p>
                  </a:txBody>
                  <a:tcPr marL="12700" marR="12700" marT="0" marB="0" anchor="ctr">
                    <a:noFill/>
                  </a:tcPr>
                </a:tc>
                <a:tc>
                  <a:txBody>
                    <a:bodyPr/>
                    <a:lstStyle/>
                    <a:p>
                      <a:pPr marL="0" marR="0" algn="ctr" defTabSz="457200" rtl="0" eaLnBrk="1" latinLnBrk="0" hangingPunct="1">
                        <a:lnSpc>
                          <a:spcPct val="100000"/>
                        </a:lnSpc>
                        <a:spcBef>
                          <a:spcPts val="100"/>
                        </a:spcBef>
                        <a:spcAft>
                          <a:spcPts val="100"/>
                        </a:spcAft>
                      </a:pPr>
                      <a:r>
                        <a:rPr lang="en-US" sz="800" strike="noStrike" kern="1200" baseline="0">
                          <a:solidFill>
                            <a:srgbClr val="1E5680"/>
                          </a:solidFill>
                          <a:latin typeface="Arial"/>
                          <a:ea typeface="+mn-ea"/>
                          <a:cs typeface="Arial"/>
                        </a:rPr>
                        <a:t>1 (4)</a:t>
                      </a:r>
                    </a:p>
                  </a:txBody>
                  <a:tcPr marL="12700" marR="12700" marT="0" marB="0" anchor="ctr">
                    <a:noFill/>
                  </a:tcPr>
                </a:tc>
                <a:tc>
                  <a:txBody>
                    <a:bodyPr/>
                    <a:lstStyle/>
                    <a:p>
                      <a:pPr marL="0" marR="0" algn="ctr" defTabSz="457200" rtl="0" eaLnBrk="1" latinLnBrk="0" hangingPunct="1">
                        <a:lnSpc>
                          <a:spcPct val="100000"/>
                        </a:lnSpc>
                        <a:spcBef>
                          <a:spcPts val="100"/>
                        </a:spcBef>
                        <a:spcAft>
                          <a:spcPts val="100"/>
                        </a:spcAft>
                      </a:pPr>
                      <a:r>
                        <a:rPr lang="en-US" sz="800" strike="noStrike" kern="1200" baseline="0">
                          <a:solidFill>
                            <a:srgbClr val="1E5680"/>
                          </a:solidFill>
                          <a:latin typeface="Arial"/>
                          <a:ea typeface="+mn-ea"/>
                          <a:cs typeface="Arial"/>
                        </a:rPr>
                        <a:t>1 (4)</a:t>
                      </a:r>
                    </a:p>
                  </a:txBody>
                  <a:tcPr marL="12700" marR="1270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strike="noStrike" baseline="0" dirty="0">
                          <a:solidFill>
                            <a:srgbClr val="1E5680"/>
                          </a:solidFill>
                          <a:latin typeface="Arial"/>
                          <a:cs typeface="Arial"/>
                        </a:rPr>
                        <a:t>1 (4)</a:t>
                      </a:r>
                    </a:p>
                  </a:txBody>
                  <a:tcPr marL="12700" marR="1270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strike="noStrike" kern="1200" baseline="0" dirty="0">
                          <a:solidFill>
                            <a:srgbClr val="1E5680"/>
                          </a:solidFill>
                          <a:latin typeface="Arial"/>
                          <a:ea typeface="+mn-ea"/>
                          <a:cs typeface="Arial"/>
                        </a:rPr>
                        <a:t>1 (4)</a:t>
                      </a:r>
                    </a:p>
                  </a:txBody>
                  <a:tcPr marL="12700" marR="12700" marT="0" marB="0" anchor="ctr">
                    <a:noFill/>
                  </a:tcPr>
                </a:tc>
                <a:extLst>
                  <a:ext uri="{0D108BD9-81ED-4DB2-BD59-A6C34878D82A}">
                    <a16:rowId xmlns:a16="http://schemas.microsoft.com/office/drawing/2014/main" val="2237368419"/>
                  </a:ext>
                </a:extLst>
              </a:tr>
            </a:tbl>
          </a:graphicData>
        </a:graphic>
      </p:graphicFrame>
      <p:graphicFrame>
        <p:nvGraphicFramePr>
          <p:cNvPr id="10" name="Table 9">
            <a:extLst>
              <a:ext uri="{FF2B5EF4-FFF2-40B4-BE49-F238E27FC236}">
                <a16:creationId xmlns:a16="http://schemas.microsoft.com/office/drawing/2014/main" id="{745699C9-DDCE-42A5-8BD2-4D302742B799}"/>
              </a:ext>
            </a:extLst>
          </p:cNvPr>
          <p:cNvGraphicFramePr>
            <a:graphicFrameLocks noGrp="1"/>
          </p:cNvGraphicFramePr>
          <p:nvPr>
            <p:extLst>
              <p:ext uri="{D42A27DB-BD31-4B8C-83A1-F6EECF244321}">
                <p14:modId xmlns:p14="http://schemas.microsoft.com/office/powerpoint/2010/main" val="3138181021"/>
              </p:ext>
            </p:extLst>
          </p:nvPr>
        </p:nvGraphicFramePr>
        <p:xfrm>
          <a:off x="140675" y="4039742"/>
          <a:ext cx="8762165" cy="475488"/>
        </p:xfrm>
        <a:graphic>
          <a:graphicData uri="http://schemas.openxmlformats.org/drawingml/2006/table">
            <a:tbl>
              <a:tblPr firstRow="1" bandRow="1"/>
              <a:tblGrid>
                <a:gridCol w="8762165">
                  <a:extLst>
                    <a:ext uri="{9D8B030D-6E8A-4147-A177-3AD203B41FA5}">
                      <a16:colId xmlns:a16="http://schemas.microsoft.com/office/drawing/2014/main" val="113846626"/>
                    </a:ext>
                  </a:extLst>
                </a:gridCol>
              </a:tblGrid>
              <a:tr h="214953">
                <a:tc>
                  <a:txBody>
                    <a:bodyPr/>
                    <a:lstStyle>
                      <a:lvl1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1pPr>
                      <a:lvl2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2pPr>
                      <a:lvl3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3pPr>
                      <a:lvl4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4pPr>
                      <a:lvl5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9pPr>
                    </a:lstStyle>
                    <a:p>
                      <a:pPr marL="0" indent="0" algn="l">
                        <a:buFont typeface="Arial" panose="020B0604020202020204" pitchFamily="34" charset="0"/>
                        <a:buNone/>
                      </a:pPr>
                      <a:r>
                        <a:rPr lang="en-US" sz="1200" dirty="0">
                          <a:solidFill>
                            <a:srgbClr val="1E5680"/>
                          </a:solidFill>
                        </a:rPr>
                        <a:t>TRAEs consistent with known safety profile of sotorasib and RMC-4630</a:t>
                      </a:r>
                    </a:p>
                    <a:p>
                      <a:pPr marL="0" indent="0" algn="l">
                        <a:buFont typeface="Arial" panose="020B0604020202020204" pitchFamily="34" charset="0"/>
                        <a:buNone/>
                      </a:pPr>
                      <a:r>
                        <a:rPr lang="en-US" sz="1200" dirty="0">
                          <a:solidFill>
                            <a:srgbClr val="1E5680"/>
                          </a:solidFill>
                        </a:rPr>
                        <a:t>Edemas (peripheral and facial) were most common TRAE; all were Grade 1 or 2, and none led to discontinuation</a:t>
                      </a:r>
                    </a:p>
                  </a:txBody>
                  <a:tcPr marL="182880" marR="182880" marT="54864" marB="54864">
                    <a:lnL w="76200" cap="flat" cmpd="sng" algn="ctr">
                      <a:solidFill>
                        <a:srgbClr val="6BBBB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706111674"/>
                  </a:ext>
                </a:extLst>
              </a:tr>
            </a:tbl>
          </a:graphicData>
        </a:graphic>
      </p:graphicFrame>
      <p:pic>
        <p:nvPicPr>
          <p:cNvPr id="11" name="Picture 10">
            <a:extLst>
              <a:ext uri="{FF2B5EF4-FFF2-40B4-BE49-F238E27FC236}">
                <a16:creationId xmlns:a16="http://schemas.microsoft.com/office/drawing/2014/main" id="{B493A12C-3E16-47CD-9468-B4429723060B}"/>
              </a:ext>
            </a:extLst>
          </p:cNvPr>
          <p:cNvPicPr>
            <a:picLocks noChangeAspect="1"/>
          </p:cNvPicPr>
          <p:nvPr/>
        </p:nvPicPr>
        <p:blipFill>
          <a:blip r:embed="rId3"/>
          <a:stretch>
            <a:fillRect/>
          </a:stretch>
        </p:blipFill>
        <p:spPr>
          <a:xfrm>
            <a:off x="8158528" y="251145"/>
            <a:ext cx="985472" cy="554382"/>
          </a:xfrm>
          <a:prstGeom prst="rect">
            <a:avLst/>
          </a:prstGeom>
        </p:spPr>
      </p:pic>
      <p:sp>
        <p:nvSpPr>
          <p:cNvPr id="12" name="TextBox 11">
            <a:extLst>
              <a:ext uri="{FF2B5EF4-FFF2-40B4-BE49-F238E27FC236}">
                <a16:creationId xmlns:a16="http://schemas.microsoft.com/office/drawing/2014/main" id="{49A420DF-9DB0-46F5-90A7-CD1BDE9F7687}"/>
              </a:ext>
            </a:extLst>
          </p:cNvPr>
          <p:cNvSpPr txBox="1"/>
          <p:nvPr/>
        </p:nvSpPr>
        <p:spPr>
          <a:xfrm>
            <a:off x="239980" y="4868238"/>
            <a:ext cx="6288529" cy="421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914400" rtl="0" eaLnBrk="1" fontAlgn="auto" latinLnBrk="0" hangingPunct="1">
              <a:lnSpc>
                <a:spcPct val="90000"/>
              </a:lnSpc>
              <a:spcBef>
                <a:spcPts val="0"/>
              </a:spcBef>
              <a:spcAft>
                <a:spcPts val="300"/>
              </a:spcAft>
              <a:buClrTx/>
              <a:buSzTx/>
              <a:buFontTx/>
              <a:buNone/>
              <a:tabLst/>
              <a:defRPr/>
            </a:pPr>
            <a:r>
              <a:rPr lang="en-US" sz="800" dirty="0" err="1">
                <a:latin typeface="Arial" panose="020B0604020202020204" pitchFamily="34" charset="0"/>
                <a:cs typeface="Arial" panose="020B0604020202020204" pitchFamily="34" charset="0"/>
              </a:rPr>
              <a:t>Falchook</a:t>
            </a:r>
            <a: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 GS</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a:rPr>
              <a:t>, et al. Presented at</a:t>
            </a:r>
            <a: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 World Conference on Lung Cancer (WCLC) 2022 Annual Meeting, August 6-9, 2022; Vienna, Austria. </a:t>
            </a:r>
          </a:p>
          <a:p>
            <a:pPr marL="0" marR="0" lvl="0" indent="0" algn="l" defTabSz="914400" rtl="0" eaLnBrk="1" fontAlgn="auto" latinLnBrk="0" hangingPunct="1">
              <a:lnSpc>
                <a:spcPct val="90000"/>
              </a:lnSpc>
              <a:spcBef>
                <a:spcPts val="0"/>
              </a:spcBef>
              <a:spcAft>
                <a:spcPts val="30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a:endParaRPr>
          </a:p>
        </p:txBody>
      </p:sp>
    </p:spTree>
    <p:extLst>
      <p:ext uri="{BB962C8B-B14F-4D97-AF65-F5344CB8AC3E}">
        <p14:creationId xmlns:p14="http://schemas.microsoft.com/office/powerpoint/2010/main" val="423655090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489" y="3935047"/>
            <a:ext cx="9144001" cy="954107"/>
          </a:xfrm>
          <a:prstGeom prst="rect">
            <a:avLst/>
          </a:prstGeom>
          <a:noFill/>
        </p:spPr>
        <p:txBody>
          <a:bodyPr wrap="square">
            <a:spAutoFit/>
          </a:bodyPr>
          <a:lstStyle/>
          <a:p>
            <a:pPr hangingPunct="1"/>
            <a:r>
              <a:rPr lang="en-US" sz="800" kern="1200" dirty="0">
                <a:solidFill>
                  <a:schemeClr val="tx1"/>
                </a:solidFill>
                <a:latin typeface="Arial" panose="020B0604020202020204"/>
              </a:rPr>
              <a:t>*Related to either study drug.</a:t>
            </a:r>
          </a:p>
          <a:p>
            <a:pPr hangingPunct="1"/>
            <a:r>
              <a:rPr lang="en-US" sz="800" baseline="30000" dirty="0">
                <a:solidFill>
                  <a:schemeClr val="tx1"/>
                </a:solidFill>
                <a:latin typeface="Arial"/>
                <a:cs typeface="Arial"/>
              </a:rPr>
              <a:t>†</a:t>
            </a:r>
            <a:r>
              <a:rPr lang="en-US" sz="800" kern="1200" dirty="0">
                <a:solidFill>
                  <a:schemeClr val="tx1"/>
                </a:solidFill>
                <a:latin typeface="Arial" panose="020B0604020202020204"/>
              </a:rPr>
              <a:t>Patients dose reduced or interrupted both drugs for increased ALT, diarrhea, pleural effusion, colitis, fatigue (1 each); sotorasib only for diarrhea, increased AST, dry mouth, dyspnea (1 each); </a:t>
            </a:r>
          </a:p>
          <a:p>
            <a:pPr indent="55563" hangingPunct="1"/>
            <a:r>
              <a:rPr lang="en-US" sz="800" kern="1200" dirty="0">
                <a:solidFill>
                  <a:schemeClr val="tx1"/>
                </a:solidFill>
                <a:latin typeface="Arial" panose="020B0604020202020204"/>
              </a:rPr>
              <a:t>RMC-4630 only for peripheral edema, ascites, hypertension, constipation, liver function test increased (1 each).</a:t>
            </a:r>
          </a:p>
          <a:p>
            <a:r>
              <a:rPr lang="en-US" sz="800" baseline="30000" dirty="0">
                <a:solidFill>
                  <a:schemeClr val="tx1"/>
                </a:solidFill>
                <a:latin typeface="Arial"/>
                <a:cs typeface="Arial"/>
              </a:rPr>
              <a:t>‡</a:t>
            </a:r>
            <a:r>
              <a:rPr lang="en-US" sz="800" kern="1200" dirty="0">
                <a:solidFill>
                  <a:schemeClr val="tx1"/>
                </a:solidFill>
                <a:latin typeface="Arial" panose="020B0604020202020204"/>
              </a:rPr>
              <a:t>One patient had increase in AST leading to discontinuation of both RMC-4630 and sotorasib.</a:t>
            </a:r>
          </a:p>
          <a:p>
            <a:r>
              <a:rPr lang="en-US" sz="800" kern="1200" baseline="30000" dirty="0">
                <a:solidFill>
                  <a:schemeClr val="tx1"/>
                </a:solidFill>
                <a:latin typeface="Arial" panose="020B0604020202020204"/>
              </a:rPr>
              <a:t>§</a:t>
            </a:r>
            <a:r>
              <a:rPr lang="en-US" sz="800" kern="1200" dirty="0">
                <a:solidFill>
                  <a:schemeClr val="tx1"/>
                </a:solidFill>
                <a:latin typeface="Arial" panose="020B0604020202020204"/>
              </a:rPr>
              <a:t>One patient had diarrhea and one patient had ascites leading to RMC-4630 discontinuation.</a:t>
            </a:r>
          </a:p>
          <a:p>
            <a:r>
              <a:rPr lang="en-US" sz="800" kern="1200" baseline="30000" dirty="0">
                <a:solidFill>
                  <a:schemeClr val="tx1"/>
                </a:solidFill>
                <a:latin typeface="Arial" panose="020B0604020202020204"/>
              </a:rPr>
              <a:t>¶</a:t>
            </a:r>
            <a:r>
              <a:rPr lang="en-US" sz="800" kern="1200" dirty="0">
                <a:solidFill>
                  <a:schemeClr val="tx1"/>
                </a:solidFill>
                <a:latin typeface="Arial" panose="020B0604020202020204"/>
              </a:rPr>
              <a:t>Patient experienced grade 3 AST elevation at 100 mg RMC-4630 and grade 3 ascites at 140 mg RMC-4630. </a:t>
            </a:r>
          </a:p>
          <a:p>
            <a:r>
              <a:rPr lang="en-US" sz="800" kern="1200" dirty="0">
                <a:solidFill>
                  <a:schemeClr val="tx1"/>
                </a:solidFill>
                <a:latin typeface="Arial" panose="020B0604020202020204"/>
              </a:rPr>
              <a:t>ALT, alanine aminotransferase; AST, aspartate aminotransferase; TRAE, treatment-related adverse event.</a:t>
            </a:r>
          </a:p>
        </p:txBody>
      </p:sp>
      <p:sp>
        <p:nvSpPr>
          <p:cNvPr id="4" name="Title 1">
            <a:extLst>
              <a:ext uri="{FF2B5EF4-FFF2-40B4-BE49-F238E27FC236}">
                <a16:creationId xmlns:a16="http://schemas.microsoft.com/office/drawing/2014/main" id="{A3113582-A23E-4375-AB6E-5E0358E3AEEF}"/>
              </a:ext>
            </a:extLst>
          </p:cNvPr>
          <p:cNvSpPr txBox="1">
            <a:spLocks/>
          </p:cNvSpPr>
          <p:nvPr/>
        </p:nvSpPr>
        <p:spPr>
          <a:xfrm>
            <a:off x="252008" y="269898"/>
            <a:ext cx="8762164" cy="515444"/>
          </a:xfrm>
          <a:prstGeom prst="rect">
            <a:avLst/>
          </a:prstGeom>
        </p:spPr>
        <p:txBody>
          <a:bodyPr vert="horz" lIns="0" tIns="45720" rIns="0" bIns="45720" rtlCol="0" anchor="t">
            <a:norm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noProof="0" dirty="0">
                <a:ln>
                  <a:noFill/>
                </a:ln>
                <a:solidFill>
                  <a:srgbClr val="1E5680"/>
                </a:solidFill>
                <a:effectLst/>
                <a:uLnTx/>
                <a:uFillTx/>
                <a:latin typeface="Arial" panose="020B0604020202020204"/>
                <a:ea typeface="+mj-ea"/>
                <a:cs typeface="+mj-cs"/>
              </a:rPr>
              <a:t>TRAEs</a:t>
            </a:r>
            <a:endParaRPr kumimoji="0" lang="en-US" sz="2600" b="1" i="0" u="none" strike="sngStrike" kern="1200" cap="none" spc="0" normalizeH="0" baseline="0" noProof="0" dirty="0">
              <a:ln>
                <a:noFill/>
              </a:ln>
              <a:solidFill>
                <a:srgbClr val="1E5680"/>
              </a:solidFill>
              <a:effectLst/>
              <a:uLnTx/>
              <a:uFillTx/>
              <a:latin typeface="Arial" panose="020B0604020202020204"/>
              <a:ea typeface="+mj-ea"/>
              <a:cs typeface="+mj-cs"/>
            </a:endParaRPr>
          </a:p>
        </p:txBody>
      </p:sp>
      <p:graphicFrame>
        <p:nvGraphicFramePr>
          <p:cNvPr id="7" name="Content Placeholder 3"/>
          <p:cNvGraphicFramePr>
            <a:graphicFrameLocks/>
          </p:cNvGraphicFramePr>
          <p:nvPr>
            <p:extLst>
              <p:ext uri="{D42A27DB-BD31-4B8C-83A1-F6EECF244321}">
                <p14:modId xmlns:p14="http://schemas.microsoft.com/office/powerpoint/2010/main" val="3918245481"/>
              </p:ext>
            </p:extLst>
          </p:nvPr>
        </p:nvGraphicFramePr>
        <p:xfrm>
          <a:off x="282656" y="981790"/>
          <a:ext cx="8407453" cy="2407922"/>
        </p:xfrm>
        <a:graphic>
          <a:graphicData uri="http://schemas.openxmlformats.org/drawingml/2006/table">
            <a:tbl>
              <a:tblPr firstRow="1" bandRow="1">
                <a:tableStyleId>{5C22544A-7EE6-4342-B048-85BDC9FD1C3A}</a:tableStyleId>
              </a:tblPr>
              <a:tblGrid>
                <a:gridCol w="3056788">
                  <a:extLst>
                    <a:ext uri="{9D8B030D-6E8A-4147-A177-3AD203B41FA5}">
                      <a16:colId xmlns:a16="http://schemas.microsoft.com/office/drawing/2014/main" val="2449983257"/>
                    </a:ext>
                  </a:extLst>
                </a:gridCol>
                <a:gridCol w="1748724">
                  <a:extLst>
                    <a:ext uri="{9D8B030D-6E8A-4147-A177-3AD203B41FA5}">
                      <a16:colId xmlns:a16="http://schemas.microsoft.com/office/drawing/2014/main" val="266709352"/>
                    </a:ext>
                  </a:extLst>
                </a:gridCol>
                <a:gridCol w="1781092">
                  <a:extLst>
                    <a:ext uri="{9D8B030D-6E8A-4147-A177-3AD203B41FA5}">
                      <a16:colId xmlns:a16="http://schemas.microsoft.com/office/drawing/2014/main" val="2887678097"/>
                    </a:ext>
                  </a:extLst>
                </a:gridCol>
                <a:gridCol w="1820849">
                  <a:extLst>
                    <a:ext uri="{9D8B030D-6E8A-4147-A177-3AD203B41FA5}">
                      <a16:colId xmlns:a16="http://schemas.microsoft.com/office/drawing/2014/main" val="1892734845"/>
                    </a:ext>
                  </a:extLst>
                </a:gridCol>
              </a:tblGrid>
              <a:tr h="585710">
                <a:tc>
                  <a:txBody>
                    <a:bodyPr/>
                    <a:lstStyle/>
                    <a:p>
                      <a:pPr marL="118745" algn="l">
                        <a:lnSpc>
                          <a:spcPct val="100000"/>
                        </a:lnSpc>
                      </a:pPr>
                      <a:r>
                        <a:rPr lang="en-US" sz="1050">
                          <a:solidFill>
                            <a:schemeClr val="bg1"/>
                          </a:solidFill>
                          <a:latin typeface="Arial"/>
                          <a:cs typeface="Arial"/>
                        </a:rPr>
                        <a:t>Variable*, </a:t>
                      </a:r>
                      <a:r>
                        <a:rPr lang="en-US" sz="1050">
                          <a:latin typeface="Arial"/>
                          <a:cs typeface="Arial"/>
                        </a:rPr>
                        <a:t>n (%) </a:t>
                      </a:r>
                      <a:endParaRPr lang="en-US" sz="1050">
                        <a:latin typeface="Arial" panose="020B0604020202020204" pitchFamily="34" charset="0"/>
                        <a:cs typeface="Arial" panose="020B0604020202020204" pitchFamily="34" charset="0"/>
                      </a:endParaRPr>
                    </a:p>
                  </a:txBody>
                  <a:tcPr anchor="b">
                    <a:solidFill>
                      <a:srgbClr val="1E5680"/>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000" dirty="0">
                          <a:solidFill>
                            <a:schemeClr val="bg1"/>
                          </a:solidFill>
                          <a:latin typeface="Arial"/>
                          <a:cs typeface="Arial"/>
                        </a:rPr>
                        <a:t>Sotorasib 960 mg + </a:t>
                      </a:r>
                      <a:endParaRPr lang="en-US" sz="1000" dirty="0">
                        <a:solidFill>
                          <a:schemeClr val="bg1"/>
                        </a:solidFill>
                        <a:latin typeface="Arial" panose="020B0604020202020204" pitchFamily="34" charset="0"/>
                        <a:cs typeface="Arial" panose="020B0604020202020204" pitchFamily="34" charset="0"/>
                      </a:endParaRPr>
                    </a:p>
                    <a:p>
                      <a:pPr marL="0" marR="0" lvl="0" indent="0" algn="ctr">
                        <a:lnSpc>
                          <a:spcPct val="100000"/>
                        </a:lnSpc>
                        <a:spcBef>
                          <a:spcPts val="0"/>
                        </a:spcBef>
                        <a:spcAft>
                          <a:spcPts val="0"/>
                        </a:spcAft>
                        <a:buClrTx/>
                        <a:buSzTx/>
                        <a:buFontTx/>
                        <a:buNone/>
                      </a:pPr>
                      <a:r>
                        <a:rPr lang="en-US" sz="1000" dirty="0">
                          <a:solidFill>
                            <a:schemeClr val="bg1"/>
                          </a:solidFill>
                          <a:latin typeface="Arial"/>
                          <a:cs typeface="Arial"/>
                        </a:rPr>
                        <a:t>RMC-4630</a:t>
                      </a:r>
                      <a:r>
                        <a:rPr lang="en-US" sz="1000" baseline="0" dirty="0">
                          <a:solidFill>
                            <a:schemeClr val="bg1"/>
                          </a:solidFill>
                          <a:latin typeface="Arial"/>
                          <a:cs typeface="Arial"/>
                        </a:rPr>
                        <a:t> 100 mg</a:t>
                      </a:r>
                    </a:p>
                    <a:p>
                      <a:pPr marL="0" marR="0" lvl="0" indent="0" algn="ctr" defTabSz="914400">
                        <a:lnSpc>
                          <a:spcPct val="100000"/>
                        </a:lnSpc>
                        <a:spcBef>
                          <a:spcPts val="0"/>
                        </a:spcBef>
                        <a:spcAft>
                          <a:spcPts val="0"/>
                        </a:spcAft>
                        <a:buClrTx/>
                        <a:buSzTx/>
                        <a:buFontTx/>
                        <a:buNone/>
                        <a:tabLst/>
                        <a:defRPr/>
                      </a:pPr>
                      <a:r>
                        <a:rPr lang="en-US" sz="1000" dirty="0">
                          <a:solidFill>
                            <a:schemeClr val="bg1"/>
                          </a:solidFill>
                          <a:latin typeface="Arial"/>
                          <a:cs typeface="Arial"/>
                        </a:rPr>
                        <a:t>(N</a:t>
                      </a:r>
                      <a:r>
                        <a:rPr lang="en-US" sz="1000" baseline="0" dirty="0">
                          <a:solidFill>
                            <a:schemeClr val="bg1"/>
                          </a:solidFill>
                          <a:latin typeface="Arial"/>
                          <a:cs typeface="Arial"/>
                        </a:rPr>
                        <a:t> = 6)</a:t>
                      </a:r>
                      <a:endParaRPr lang="en-US" sz="1000" dirty="0">
                        <a:solidFill>
                          <a:schemeClr val="bg1"/>
                        </a:solidFill>
                        <a:latin typeface="Arial"/>
                        <a:cs typeface="Arial"/>
                      </a:endParaRPr>
                    </a:p>
                  </a:txBody>
                  <a:tcPr anchor="ctr">
                    <a:solidFill>
                      <a:srgbClr val="1E5680"/>
                    </a:solidFill>
                  </a:tcPr>
                </a:tc>
                <a:tc>
                  <a:txBody>
                    <a:bodyPr/>
                    <a:lstStyle/>
                    <a:p>
                      <a:pPr marL="0" marR="0" lvl="0" indent="0" algn="ctr">
                        <a:lnSpc>
                          <a:spcPct val="100000"/>
                        </a:lnSpc>
                        <a:spcBef>
                          <a:spcPts val="0"/>
                        </a:spcBef>
                        <a:spcAft>
                          <a:spcPts val="0"/>
                        </a:spcAft>
                        <a:buNone/>
                      </a:pPr>
                      <a:r>
                        <a:rPr lang="en-US" sz="1000" b="1" i="0" u="none" strike="noStrike" baseline="0" noProof="0">
                          <a:solidFill>
                            <a:schemeClr val="bg1"/>
                          </a:solidFill>
                          <a:latin typeface="Arial"/>
                          <a:cs typeface="Arial"/>
                        </a:rPr>
                        <a:t>Sotorasib 960 mg + </a:t>
                      </a:r>
                      <a:endParaRPr lang="en-US" sz="1000" b="1" i="0" u="none" strike="noStrike" baseline="0" noProof="0">
                        <a:solidFill>
                          <a:schemeClr val="bg1"/>
                        </a:solidFill>
                        <a:latin typeface="Arial" panose="020B0604020202020204" pitchFamily="34" charset="0"/>
                        <a:cs typeface="Arial" panose="020B0604020202020204" pitchFamily="34" charset="0"/>
                      </a:endParaRPr>
                    </a:p>
                    <a:p>
                      <a:pPr marL="0" marR="0" lvl="0" indent="0" algn="ctr">
                        <a:lnSpc>
                          <a:spcPct val="100000"/>
                        </a:lnSpc>
                        <a:spcBef>
                          <a:spcPts val="0"/>
                        </a:spcBef>
                        <a:spcAft>
                          <a:spcPts val="0"/>
                        </a:spcAft>
                        <a:buNone/>
                      </a:pPr>
                      <a:r>
                        <a:rPr lang="en-US" sz="1000" b="1" i="0" u="none" strike="noStrike" baseline="0" noProof="0">
                          <a:solidFill>
                            <a:schemeClr val="bg1"/>
                          </a:solidFill>
                          <a:latin typeface="Arial"/>
                          <a:cs typeface="Arial"/>
                        </a:rPr>
                        <a:t>RMC-4630 140 mg</a:t>
                      </a:r>
                    </a:p>
                    <a:p>
                      <a:pPr marL="0" marR="0" lvl="0" indent="0" algn="ctr" defTabSz="914400">
                        <a:lnSpc>
                          <a:spcPct val="100000"/>
                        </a:lnSpc>
                        <a:spcBef>
                          <a:spcPts val="0"/>
                        </a:spcBef>
                        <a:spcAft>
                          <a:spcPts val="0"/>
                        </a:spcAft>
                        <a:buNone/>
                        <a:tabLst/>
                        <a:defRPr/>
                      </a:pPr>
                      <a:r>
                        <a:rPr lang="en-US" sz="1000" b="1" i="0" u="none" strike="noStrike" baseline="0" noProof="0">
                          <a:solidFill>
                            <a:schemeClr val="bg1"/>
                          </a:solidFill>
                          <a:latin typeface="Arial"/>
                          <a:cs typeface="Arial"/>
                        </a:rPr>
                        <a:t>(N = 10)</a:t>
                      </a:r>
                      <a:endParaRPr lang="en-US" sz="1200">
                        <a:solidFill>
                          <a:schemeClr val="bg1"/>
                        </a:solidFill>
                        <a:latin typeface="Arial"/>
                        <a:cs typeface="Arial"/>
                      </a:endParaRPr>
                    </a:p>
                  </a:txBody>
                  <a:tcPr>
                    <a:solidFill>
                      <a:srgbClr val="1E5680"/>
                    </a:solidFill>
                  </a:tcPr>
                </a:tc>
                <a:tc>
                  <a:txBody>
                    <a:bodyPr/>
                    <a:lstStyle/>
                    <a:p>
                      <a:pPr marL="0" marR="0" lvl="0" indent="0" algn="ctr">
                        <a:lnSpc>
                          <a:spcPct val="100000"/>
                        </a:lnSpc>
                        <a:spcBef>
                          <a:spcPts val="0"/>
                        </a:spcBef>
                        <a:spcAft>
                          <a:spcPts val="0"/>
                        </a:spcAft>
                        <a:buNone/>
                      </a:pPr>
                      <a:r>
                        <a:rPr lang="en-US" sz="1000" b="1" i="0" u="none" strike="noStrike" baseline="0" noProof="0">
                          <a:solidFill>
                            <a:schemeClr val="bg1"/>
                          </a:solidFill>
                          <a:latin typeface="Arial"/>
                          <a:cs typeface="Arial"/>
                        </a:rPr>
                        <a:t>Sotorasib 960 mg + </a:t>
                      </a:r>
                    </a:p>
                    <a:p>
                      <a:pPr marL="0" marR="0" lvl="0" indent="0" algn="ctr">
                        <a:lnSpc>
                          <a:spcPct val="100000"/>
                        </a:lnSpc>
                        <a:spcBef>
                          <a:spcPts val="0"/>
                        </a:spcBef>
                        <a:spcAft>
                          <a:spcPts val="0"/>
                        </a:spcAft>
                        <a:buNone/>
                      </a:pPr>
                      <a:r>
                        <a:rPr lang="en-US" sz="1000" b="1" i="0" u="none" strike="noStrike" baseline="0" noProof="0">
                          <a:solidFill>
                            <a:schemeClr val="bg1"/>
                          </a:solidFill>
                          <a:latin typeface="Arial"/>
                          <a:cs typeface="Arial"/>
                        </a:rPr>
                        <a:t>RMC-4630 200 mg</a:t>
                      </a:r>
                    </a:p>
                    <a:p>
                      <a:pPr marL="0" marR="0" lvl="0" indent="0" algn="ctr">
                        <a:lnSpc>
                          <a:spcPct val="100000"/>
                        </a:lnSpc>
                        <a:spcBef>
                          <a:spcPts val="0"/>
                        </a:spcBef>
                        <a:spcAft>
                          <a:spcPts val="0"/>
                        </a:spcAft>
                        <a:buNone/>
                      </a:pPr>
                      <a:r>
                        <a:rPr lang="en-US" sz="1000" b="1" i="0" u="none" strike="noStrike" baseline="0" noProof="0">
                          <a:solidFill>
                            <a:schemeClr val="bg1"/>
                          </a:solidFill>
                          <a:latin typeface="Arial"/>
                          <a:cs typeface="Arial"/>
                        </a:rPr>
                        <a:t>(N = 11)</a:t>
                      </a:r>
                      <a:endParaRPr lang="en-US" sz="1200">
                        <a:solidFill>
                          <a:schemeClr val="bg1"/>
                        </a:solidFill>
                        <a:latin typeface="Arial"/>
                        <a:cs typeface="Arial"/>
                      </a:endParaRPr>
                    </a:p>
                  </a:txBody>
                  <a:tcPr>
                    <a:solidFill>
                      <a:srgbClr val="1E5680"/>
                    </a:solidFill>
                  </a:tcPr>
                </a:tc>
                <a:extLst>
                  <a:ext uri="{0D108BD9-81ED-4DB2-BD59-A6C34878D82A}">
                    <a16:rowId xmlns:a16="http://schemas.microsoft.com/office/drawing/2014/main" val="4025827116"/>
                  </a:ext>
                </a:extLst>
              </a:tr>
              <a:tr h="260316">
                <a:tc>
                  <a:txBody>
                    <a:bodyPr/>
                    <a:lstStyle/>
                    <a:p>
                      <a:pPr marL="117475" indent="0" algn="l">
                        <a:lnSpc>
                          <a:spcPct val="100000"/>
                        </a:lnSpc>
                      </a:pPr>
                      <a:r>
                        <a:rPr lang="en-US" sz="1000" b="0">
                          <a:solidFill>
                            <a:srgbClr val="1E5680"/>
                          </a:solidFill>
                          <a:latin typeface="Arial"/>
                          <a:cs typeface="Arial"/>
                        </a:rPr>
                        <a:t>TRAE any grade</a:t>
                      </a:r>
                      <a:endParaRPr lang="en-US" sz="1000" b="0" strike="noStrike" baseline="30000">
                        <a:solidFill>
                          <a:srgbClr val="1E5680"/>
                        </a:solidFill>
                        <a:latin typeface="Arial"/>
                        <a:cs typeface="Arial"/>
                      </a:endParaRPr>
                    </a:p>
                  </a:txBody>
                  <a:tcPr anchor="ctr">
                    <a:noFill/>
                  </a:tcPr>
                </a:tc>
                <a:tc>
                  <a:txBody>
                    <a:bodyPr/>
                    <a:lstStyle/>
                    <a:p>
                      <a:pPr marL="0" marR="0" lvl="0" indent="0" algn="ctr" rtl="0" eaLnBrk="1" fontAlgn="auto" latinLnBrk="0" hangingPunct="1">
                        <a:lnSpc>
                          <a:spcPct val="100000"/>
                        </a:lnSpc>
                        <a:spcBef>
                          <a:spcPts val="0"/>
                        </a:spcBef>
                        <a:spcAft>
                          <a:spcPts val="0"/>
                        </a:spcAft>
                        <a:buClr>
                          <a:srgbClr val="000000"/>
                        </a:buClr>
                        <a:buSzTx/>
                        <a:buFont typeface="Arial"/>
                        <a:buNone/>
                      </a:pPr>
                      <a:r>
                        <a:rPr lang="en-US" sz="1000" b="0" dirty="0">
                          <a:solidFill>
                            <a:srgbClr val="1E5680"/>
                          </a:solidFill>
                          <a:latin typeface="Arial"/>
                          <a:cs typeface="Arial"/>
                        </a:rPr>
                        <a:t>6 (100)</a:t>
                      </a:r>
                    </a:p>
                  </a:txBody>
                  <a:tcPr anchor="ctr">
                    <a:noFill/>
                  </a:tcPr>
                </a:tc>
                <a:tc>
                  <a:txBody>
                    <a:bodyPr/>
                    <a:lstStyle/>
                    <a:p>
                      <a:pPr marL="0" lvl="0" indent="0" algn="ctr">
                        <a:lnSpc>
                          <a:spcPct val="100000"/>
                        </a:lnSpc>
                        <a:spcBef>
                          <a:spcPts val="0"/>
                        </a:spcBef>
                        <a:spcAft>
                          <a:spcPts val="0"/>
                        </a:spcAft>
                        <a:buNone/>
                      </a:pPr>
                      <a:r>
                        <a:rPr lang="en-US" sz="1000" b="0" dirty="0">
                          <a:solidFill>
                            <a:srgbClr val="1E5680"/>
                          </a:solidFill>
                          <a:latin typeface="Arial"/>
                          <a:cs typeface="Arial"/>
                        </a:rPr>
                        <a:t>4 (40)</a:t>
                      </a:r>
                    </a:p>
                  </a:txBody>
                  <a:tcPr>
                    <a:noFill/>
                  </a:tcPr>
                </a:tc>
                <a:tc>
                  <a:txBody>
                    <a:bodyPr/>
                    <a:lstStyle/>
                    <a:p>
                      <a:pPr marL="0" lvl="0" indent="0" algn="ctr">
                        <a:lnSpc>
                          <a:spcPct val="100000"/>
                        </a:lnSpc>
                        <a:spcBef>
                          <a:spcPts val="0"/>
                        </a:spcBef>
                        <a:spcAft>
                          <a:spcPts val="0"/>
                        </a:spcAft>
                        <a:buNone/>
                      </a:pPr>
                      <a:r>
                        <a:rPr lang="en-US" sz="1000" b="0" dirty="0">
                          <a:solidFill>
                            <a:srgbClr val="1E5680"/>
                          </a:solidFill>
                          <a:latin typeface="Arial"/>
                          <a:cs typeface="Arial"/>
                        </a:rPr>
                        <a:t>7 (6</a:t>
                      </a:r>
                      <a:r>
                        <a:rPr lang="en-US" sz="1000" b="0" strike="noStrike" dirty="0">
                          <a:solidFill>
                            <a:srgbClr val="1E5680"/>
                          </a:solidFill>
                          <a:latin typeface="Arial"/>
                          <a:cs typeface="Arial"/>
                        </a:rPr>
                        <a:t>4</a:t>
                      </a:r>
                      <a:r>
                        <a:rPr lang="en-US" sz="1000" b="0" dirty="0">
                          <a:solidFill>
                            <a:srgbClr val="1E5680"/>
                          </a:solidFill>
                          <a:latin typeface="Arial"/>
                          <a:cs typeface="Arial"/>
                        </a:rPr>
                        <a:t>)</a:t>
                      </a:r>
                    </a:p>
                  </a:txBody>
                  <a:tcPr>
                    <a:noFill/>
                  </a:tcPr>
                </a:tc>
                <a:extLst>
                  <a:ext uri="{0D108BD9-81ED-4DB2-BD59-A6C34878D82A}">
                    <a16:rowId xmlns:a16="http://schemas.microsoft.com/office/drawing/2014/main" val="3517285124"/>
                  </a:ext>
                </a:extLst>
              </a:tr>
              <a:tr h="260316">
                <a:tc>
                  <a:txBody>
                    <a:bodyPr/>
                    <a:lstStyle/>
                    <a:p>
                      <a:pPr marL="274320" indent="0" algn="l">
                        <a:lnSpc>
                          <a:spcPct val="100000"/>
                        </a:lnSpc>
                      </a:pPr>
                      <a:r>
                        <a:rPr lang="en-US" sz="1000" b="0" dirty="0">
                          <a:solidFill>
                            <a:srgbClr val="1E5680"/>
                          </a:solidFill>
                          <a:latin typeface="Arial"/>
                          <a:cs typeface="Arial"/>
                        </a:rPr>
                        <a:t>Grade 3</a:t>
                      </a:r>
                      <a:endParaRPr lang="en-US" sz="1000" b="0" baseline="30000" dirty="0">
                        <a:solidFill>
                          <a:srgbClr val="1E5680"/>
                        </a:solidFill>
                        <a:latin typeface="Arial"/>
                        <a:cs typeface="Arial"/>
                      </a:endParaRPr>
                    </a:p>
                  </a:txBody>
                  <a:tcPr anchor="ctr">
                    <a:solidFill>
                      <a:srgbClr val="E1F1EF"/>
                    </a:solidFill>
                  </a:tcPr>
                </a:tc>
                <a:tc>
                  <a:txBody>
                    <a:bodyPr/>
                    <a:lstStyle/>
                    <a:p>
                      <a:pPr marL="0" marR="0" algn="ctr">
                        <a:lnSpc>
                          <a:spcPct val="100000"/>
                        </a:lnSpc>
                        <a:spcBef>
                          <a:spcPts val="0"/>
                        </a:spcBef>
                        <a:spcAft>
                          <a:spcPts val="0"/>
                        </a:spcAft>
                      </a:pPr>
                      <a:r>
                        <a:rPr lang="en-US" sz="1000" b="0" kern="1200" dirty="0">
                          <a:solidFill>
                            <a:srgbClr val="1E5680"/>
                          </a:solidFill>
                          <a:latin typeface="Arial"/>
                          <a:ea typeface="+mn-ea"/>
                          <a:cs typeface="Arial"/>
                        </a:rPr>
                        <a:t>1 (17)</a:t>
                      </a:r>
                    </a:p>
                  </a:txBody>
                  <a:tcPr marL="12700" marR="12700" marT="0" marB="0" anchor="ctr">
                    <a:solidFill>
                      <a:srgbClr val="E1F1EF"/>
                    </a:solidFill>
                  </a:tcPr>
                </a:tc>
                <a:tc>
                  <a:txBody>
                    <a:bodyPr/>
                    <a:lstStyle/>
                    <a:p>
                      <a:pPr marL="0" lvl="0" algn="ctr">
                        <a:lnSpc>
                          <a:spcPct val="100000"/>
                        </a:lnSpc>
                        <a:spcBef>
                          <a:spcPts val="0"/>
                        </a:spcBef>
                        <a:spcAft>
                          <a:spcPts val="0"/>
                        </a:spcAft>
                        <a:buNone/>
                      </a:pPr>
                      <a:r>
                        <a:rPr lang="en-US" sz="1000" b="0" kern="1200" dirty="0">
                          <a:solidFill>
                            <a:srgbClr val="1E5680"/>
                          </a:solidFill>
                          <a:latin typeface="Arial"/>
                          <a:ea typeface="+mn-ea"/>
                          <a:cs typeface="Arial"/>
                        </a:rPr>
                        <a:t>1 (10)</a:t>
                      </a:r>
                    </a:p>
                  </a:txBody>
                  <a:tcPr marL="12700" marR="12700" marT="0" marB="0">
                    <a:solidFill>
                      <a:srgbClr val="E1F1EF"/>
                    </a:solidFill>
                  </a:tcPr>
                </a:tc>
                <a:tc>
                  <a:txBody>
                    <a:bodyPr/>
                    <a:lstStyle/>
                    <a:p>
                      <a:pPr marL="0" lvl="0" algn="ctr">
                        <a:lnSpc>
                          <a:spcPct val="100000"/>
                        </a:lnSpc>
                        <a:spcBef>
                          <a:spcPts val="0"/>
                        </a:spcBef>
                        <a:spcAft>
                          <a:spcPts val="0"/>
                        </a:spcAft>
                        <a:buNone/>
                      </a:pPr>
                      <a:r>
                        <a:rPr lang="en-US" sz="1000" b="0" kern="1200" dirty="0">
                          <a:solidFill>
                            <a:srgbClr val="1E5680"/>
                          </a:solidFill>
                          <a:latin typeface="Arial"/>
                          <a:ea typeface="+mn-ea"/>
                          <a:cs typeface="Arial"/>
                        </a:rPr>
                        <a:t>4 (36)</a:t>
                      </a:r>
                    </a:p>
                  </a:txBody>
                  <a:tcPr marL="12700" marR="12700" marT="0" marB="0">
                    <a:solidFill>
                      <a:srgbClr val="E1F1EF"/>
                    </a:solidFill>
                  </a:tcPr>
                </a:tc>
                <a:extLst>
                  <a:ext uri="{0D108BD9-81ED-4DB2-BD59-A6C34878D82A}">
                    <a16:rowId xmlns:a16="http://schemas.microsoft.com/office/drawing/2014/main" val="363489925"/>
                  </a:ext>
                </a:extLst>
              </a:tr>
              <a:tr h="260316">
                <a:tc>
                  <a:txBody>
                    <a:bodyPr/>
                    <a:lstStyle/>
                    <a:p>
                      <a:pPr marL="118745" indent="0" algn="l">
                        <a:lnSpc>
                          <a:spcPct val="100000"/>
                        </a:lnSpc>
                      </a:pPr>
                      <a:r>
                        <a:rPr lang="en-US" sz="1000">
                          <a:solidFill>
                            <a:srgbClr val="1E5680"/>
                          </a:solidFill>
                          <a:latin typeface="Arial"/>
                          <a:cs typeface="Arial"/>
                        </a:rPr>
                        <a:t>TRAE leading to </a:t>
                      </a:r>
                      <a:r>
                        <a:rPr lang="en-US" sz="1000" strike="noStrike">
                          <a:solidFill>
                            <a:srgbClr val="1E5680"/>
                          </a:solidFill>
                          <a:latin typeface="Arial"/>
                          <a:cs typeface="Arial"/>
                        </a:rPr>
                        <a:t>sotorasib dose modification</a:t>
                      </a:r>
                      <a:r>
                        <a:rPr lang="en-US" sz="1000" strike="noStrike" baseline="30000">
                          <a:solidFill>
                            <a:srgbClr val="1E5680"/>
                          </a:solidFill>
                          <a:latin typeface="Arial"/>
                          <a:cs typeface="Arial"/>
                        </a:rPr>
                        <a:t>†</a:t>
                      </a:r>
                      <a:endParaRPr lang="en-US" sz="1000" strike="noStrike">
                        <a:solidFill>
                          <a:srgbClr val="1E5680"/>
                        </a:solidFill>
                        <a:latin typeface="Arial"/>
                        <a:cs typeface="Arial"/>
                      </a:endParaRPr>
                    </a:p>
                  </a:txBody>
                  <a:tcPr anchor="ctr">
                    <a:solidFill>
                      <a:srgbClr val="E1F1EF"/>
                    </a:solidFill>
                  </a:tcPr>
                </a:tc>
                <a:tc>
                  <a:txBody>
                    <a:bodyPr/>
                    <a:lstStyle/>
                    <a:p>
                      <a:pPr marL="0" marR="0" algn="ctr" rtl="0" eaLnBrk="1" latinLnBrk="0" hangingPunct="1">
                        <a:lnSpc>
                          <a:spcPct val="100000"/>
                        </a:lnSpc>
                        <a:spcBef>
                          <a:spcPts val="0"/>
                        </a:spcBef>
                        <a:spcAft>
                          <a:spcPts val="0"/>
                        </a:spcAft>
                      </a:pPr>
                      <a:r>
                        <a:rPr lang="en-US" sz="1000" kern="1200" dirty="0">
                          <a:solidFill>
                            <a:srgbClr val="1E5680"/>
                          </a:solidFill>
                          <a:latin typeface="Arial"/>
                          <a:ea typeface="+mn-ea"/>
                          <a:cs typeface="Arial"/>
                        </a:rPr>
                        <a:t>1 (17)</a:t>
                      </a:r>
                    </a:p>
                  </a:txBody>
                  <a:tcPr marL="12700" marR="12700" marT="0" marB="0" anchor="ctr">
                    <a:solidFill>
                      <a:srgbClr val="E1F1EF"/>
                    </a:solidFill>
                  </a:tcPr>
                </a:tc>
                <a:tc>
                  <a:txBody>
                    <a:bodyPr/>
                    <a:lstStyle/>
                    <a:p>
                      <a:pPr marL="0" lvl="0" algn="ctr">
                        <a:lnSpc>
                          <a:spcPct val="100000"/>
                        </a:lnSpc>
                        <a:spcBef>
                          <a:spcPts val="0"/>
                        </a:spcBef>
                        <a:spcAft>
                          <a:spcPts val="0"/>
                        </a:spcAft>
                        <a:buNone/>
                      </a:pPr>
                      <a:r>
                        <a:rPr lang="en-US" sz="1000" strike="noStrike" kern="1200" baseline="0" dirty="0">
                          <a:solidFill>
                            <a:srgbClr val="1E5680"/>
                          </a:solidFill>
                          <a:latin typeface="Arial"/>
                          <a:ea typeface="+mn-ea"/>
                          <a:cs typeface="Arial"/>
                        </a:rPr>
                        <a:t>1 (10)</a:t>
                      </a:r>
                      <a:endParaRPr lang="en-US" sz="1000" strike="noStrike" kern="1200" baseline="0" dirty="0">
                        <a:solidFill>
                          <a:srgbClr val="FF0000"/>
                        </a:solidFill>
                        <a:latin typeface="Arial"/>
                        <a:ea typeface="+mn-ea"/>
                        <a:cs typeface="Arial"/>
                      </a:endParaRPr>
                    </a:p>
                  </a:txBody>
                  <a:tcPr marL="12700" marR="12700" marT="0" marB="0">
                    <a:solidFill>
                      <a:srgbClr val="E1F1EF"/>
                    </a:solidFill>
                  </a:tcPr>
                </a:tc>
                <a:tc>
                  <a:txBody>
                    <a:bodyPr/>
                    <a:lstStyle/>
                    <a:p>
                      <a:pPr marL="0" lvl="0" algn="ctr">
                        <a:lnSpc>
                          <a:spcPct val="100000"/>
                        </a:lnSpc>
                        <a:spcBef>
                          <a:spcPts val="0"/>
                        </a:spcBef>
                        <a:spcAft>
                          <a:spcPts val="0"/>
                        </a:spcAft>
                        <a:buNone/>
                      </a:pPr>
                      <a:r>
                        <a:rPr lang="en-US" sz="1000" strike="noStrike" kern="1200" baseline="0" dirty="0">
                          <a:solidFill>
                            <a:srgbClr val="1E5680"/>
                          </a:solidFill>
                          <a:latin typeface="Arial"/>
                          <a:ea typeface="+mn-ea"/>
                          <a:cs typeface="Arial"/>
                        </a:rPr>
                        <a:t>3 (27)</a:t>
                      </a:r>
                      <a:endParaRPr lang="en-US" sz="1000" strike="noStrike" kern="1200" baseline="0" dirty="0">
                        <a:solidFill>
                          <a:srgbClr val="FF0000"/>
                        </a:solidFill>
                        <a:latin typeface="Arial"/>
                        <a:ea typeface="+mn-ea"/>
                        <a:cs typeface="Arial"/>
                      </a:endParaRPr>
                    </a:p>
                  </a:txBody>
                  <a:tcPr marL="12700" marR="12700" marT="0" marB="0">
                    <a:solidFill>
                      <a:srgbClr val="E1F1EF"/>
                    </a:solidFill>
                  </a:tcPr>
                </a:tc>
                <a:extLst>
                  <a:ext uri="{0D108BD9-81ED-4DB2-BD59-A6C34878D82A}">
                    <a16:rowId xmlns:a16="http://schemas.microsoft.com/office/drawing/2014/main" val="334025972"/>
                  </a:ext>
                </a:extLst>
              </a:tr>
              <a:tr h="260316">
                <a:tc>
                  <a:txBody>
                    <a:bodyPr/>
                    <a:lstStyle/>
                    <a:p>
                      <a:pPr marL="118745" indent="0" algn="l">
                        <a:lnSpc>
                          <a:spcPct val="100000"/>
                        </a:lnSpc>
                      </a:pPr>
                      <a:r>
                        <a:rPr lang="en-US" sz="1000">
                          <a:solidFill>
                            <a:srgbClr val="1E5680"/>
                          </a:solidFill>
                          <a:latin typeface="Arial"/>
                          <a:cs typeface="Arial"/>
                        </a:rPr>
                        <a:t>TRAE leading to </a:t>
                      </a:r>
                      <a:r>
                        <a:rPr lang="en-US" sz="1000" baseline="0">
                          <a:solidFill>
                            <a:srgbClr val="1E5680"/>
                          </a:solidFill>
                          <a:latin typeface="Arial"/>
                          <a:cs typeface="Arial"/>
                        </a:rPr>
                        <a:t>RMC-4630 dose modification</a:t>
                      </a:r>
                      <a:r>
                        <a:rPr lang="en-US" sz="1000" strike="noStrike" baseline="30000">
                          <a:solidFill>
                            <a:srgbClr val="1E5680"/>
                          </a:solidFill>
                          <a:latin typeface="Arial"/>
                          <a:cs typeface="Arial"/>
                        </a:rPr>
                        <a:t>†</a:t>
                      </a:r>
                      <a:endParaRPr lang="en-US" sz="1000" baseline="0">
                        <a:solidFill>
                          <a:srgbClr val="1E5680"/>
                        </a:solidFill>
                        <a:latin typeface="Arial"/>
                        <a:cs typeface="Arial"/>
                      </a:endParaRPr>
                    </a:p>
                  </a:txBody>
                  <a:tcPr anchor="ctr">
                    <a:noFill/>
                  </a:tcPr>
                </a:tc>
                <a:tc>
                  <a:txBody>
                    <a:bodyPr/>
                    <a:lstStyle/>
                    <a:p>
                      <a:pPr marL="0" marR="0" algn="ctr" rtl="0" eaLnBrk="1" latinLnBrk="0" hangingPunct="1">
                        <a:lnSpc>
                          <a:spcPct val="100000"/>
                        </a:lnSpc>
                        <a:spcBef>
                          <a:spcPts val="0"/>
                        </a:spcBef>
                        <a:spcAft>
                          <a:spcPts val="0"/>
                        </a:spcAft>
                      </a:pPr>
                      <a:r>
                        <a:rPr lang="en-US" sz="1000" kern="1200" dirty="0">
                          <a:solidFill>
                            <a:srgbClr val="1E5680"/>
                          </a:solidFill>
                          <a:latin typeface="Arial"/>
                          <a:ea typeface="+mn-ea"/>
                          <a:cs typeface="Arial"/>
                        </a:rPr>
                        <a:t>2 (33)</a:t>
                      </a:r>
                    </a:p>
                  </a:txBody>
                  <a:tcPr marL="12700" marR="12700" marT="0" marB="0" anchor="ctr">
                    <a:noFill/>
                  </a:tcPr>
                </a:tc>
                <a:tc>
                  <a:txBody>
                    <a:bodyPr/>
                    <a:lstStyle/>
                    <a:p>
                      <a:pPr marL="0" lvl="0" algn="ctr">
                        <a:lnSpc>
                          <a:spcPct val="100000"/>
                        </a:lnSpc>
                        <a:spcBef>
                          <a:spcPts val="0"/>
                        </a:spcBef>
                        <a:spcAft>
                          <a:spcPts val="0"/>
                        </a:spcAft>
                        <a:buNone/>
                      </a:pPr>
                      <a:r>
                        <a:rPr lang="en-US" sz="1000" kern="1200" dirty="0">
                          <a:solidFill>
                            <a:srgbClr val="1E5680"/>
                          </a:solidFill>
                          <a:latin typeface="Arial"/>
                          <a:ea typeface="+mn-ea"/>
                          <a:cs typeface="Arial"/>
                        </a:rPr>
                        <a:t>1 (10)</a:t>
                      </a:r>
                    </a:p>
                  </a:txBody>
                  <a:tcPr marL="12700" marR="12700" marT="0" marB="0">
                    <a:noFill/>
                  </a:tcPr>
                </a:tc>
                <a:tc>
                  <a:txBody>
                    <a:bodyPr/>
                    <a:lstStyle/>
                    <a:p>
                      <a:pPr marL="0" lvl="0" algn="ctr">
                        <a:lnSpc>
                          <a:spcPct val="100000"/>
                        </a:lnSpc>
                        <a:spcBef>
                          <a:spcPts val="0"/>
                        </a:spcBef>
                        <a:spcAft>
                          <a:spcPts val="0"/>
                        </a:spcAft>
                        <a:buNone/>
                      </a:pPr>
                      <a:r>
                        <a:rPr lang="en-US" sz="1000" strike="noStrike" kern="1200" dirty="0">
                          <a:solidFill>
                            <a:srgbClr val="1E5680"/>
                          </a:solidFill>
                          <a:latin typeface="Arial"/>
                          <a:ea typeface="+mn-ea"/>
                          <a:cs typeface="Arial"/>
                        </a:rPr>
                        <a:t>4 (36) </a:t>
                      </a:r>
                      <a:endParaRPr lang="en-US" sz="1000" strike="noStrike" kern="1200" dirty="0">
                        <a:solidFill>
                          <a:srgbClr val="FF0000"/>
                        </a:solidFill>
                        <a:latin typeface="Arial"/>
                        <a:ea typeface="+mn-ea"/>
                        <a:cs typeface="Arial"/>
                      </a:endParaRPr>
                    </a:p>
                  </a:txBody>
                  <a:tcPr marL="12700" marR="12700" marT="0" marB="0">
                    <a:noFill/>
                  </a:tcPr>
                </a:tc>
                <a:extLst>
                  <a:ext uri="{0D108BD9-81ED-4DB2-BD59-A6C34878D82A}">
                    <a16:rowId xmlns:a16="http://schemas.microsoft.com/office/drawing/2014/main" val="1945995411"/>
                  </a:ext>
                </a:extLst>
              </a:tr>
              <a:tr h="260316">
                <a:tc>
                  <a:txBody>
                    <a:bodyPr/>
                    <a:lstStyle/>
                    <a:p>
                      <a:pPr marL="118745" marR="0" lvl="0" indent="0" algn="l" defTabSz="914400" rtl="0" eaLnBrk="1" fontAlgn="auto" latinLnBrk="0" hangingPunct="1">
                        <a:lnSpc>
                          <a:spcPct val="100000"/>
                        </a:lnSpc>
                        <a:spcBef>
                          <a:spcPts val="0"/>
                        </a:spcBef>
                        <a:spcAft>
                          <a:spcPts val="0"/>
                        </a:spcAft>
                        <a:buClrTx/>
                        <a:buSzTx/>
                        <a:buFontTx/>
                        <a:buNone/>
                        <a:tabLst/>
                        <a:defRPr/>
                      </a:pPr>
                      <a:r>
                        <a:rPr lang="pt-BR" sz="1000">
                          <a:solidFill>
                            <a:srgbClr val="1E5680"/>
                          </a:solidFill>
                          <a:latin typeface="Arial"/>
                          <a:cs typeface="Arial"/>
                        </a:rPr>
                        <a:t>TRAE </a:t>
                      </a:r>
                      <a:r>
                        <a:rPr lang="pt-BR" sz="1000" err="1">
                          <a:solidFill>
                            <a:srgbClr val="1E5680"/>
                          </a:solidFill>
                          <a:latin typeface="Arial"/>
                          <a:cs typeface="Arial"/>
                        </a:rPr>
                        <a:t>leading</a:t>
                      </a:r>
                      <a:r>
                        <a:rPr lang="pt-BR" sz="1000">
                          <a:solidFill>
                            <a:srgbClr val="1E5680"/>
                          </a:solidFill>
                          <a:latin typeface="Arial"/>
                          <a:cs typeface="Arial"/>
                        </a:rPr>
                        <a:t> </a:t>
                      </a:r>
                      <a:r>
                        <a:rPr lang="pt-BR" sz="1000" err="1">
                          <a:solidFill>
                            <a:srgbClr val="1E5680"/>
                          </a:solidFill>
                          <a:latin typeface="Arial"/>
                          <a:cs typeface="Arial"/>
                        </a:rPr>
                        <a:t>to</a:t>
                      </a:r>
                      <a:r>
                        <a:rPr lang="pt-BR" sz="1000">
                          <a:solidFill>
                            <a:srgbClr val="1E5680"/>
                          </a:solidFill>
                          <a:latin typeface="Arial"/>
                          <a:cs typeface="Arial"/>
                        </a:rPr>
                        <a:t> </a:t>
                      </a:r>
                      <a:r>
                        <a:rPr lang="pt-BR" sz="1000" err="1">
                          <a:solidFill>
                            <a:srgbClr val="1E5680"/>
                          </a:solidFill>
                          <a:latin typeface="Arial"/>
                          <a:cs typeface="Arial"/>
                        </a:rPr>
                        <a:t>sotorasib</a:t>
                      </a:r>
                      <a:r>
                        <a:rPr lang="pt-BR" sz="1000">
                          <a:solidFill>
                            <a:srgbClr val="1E5680"/>
                          </a:solidFill>
                          <a:latin typeface="Arial"/>
                          <a:cs typeface="Arial"/>
                        </a:rPr>
                        <a:t> </a:t>
                      </a:r>
                      <a:r>
                        <a:rPr lang="pt-BR" sz="1000" err="1">
                          <a:solidFill>
                            <a:srgbClr val="1E5680"/>
                          </a:solidFill>
                          <a:latin typeface="Arial"/>
                          <a:cs typeface="Arial"/>
                        </a:rPr>
                        <a:t>discontinuation</a:t>
                      </a:r>
                      <a:r>
                        <a:rPr lang="en-US" sz="1000" kern="1200" baseline="30000">
                          <a:solidFill>
                            <a:srgbClr val="1E5680"/>
                          </a:solidFill>
                          <a:latin typeface="Arial"/>
                          <a:cs typeface="Arial"/>
                        </a:rPr>
                        <a:t>‡</a:t>
                      </a:r>
                      <a:endParaRPr lang="pt-BR" sz="1000">
                        <a:solidFill>
                          <a:srgbClr val="1E5680"/>
                        </a:solidFill>
                        <a:latin typeface="Arial"/>
                        <a:cs typeface="Arial"/>
                      </a:endParaRPr>
                    </a:p>
                  </a:txBody>
                  <a:tcPr anchor="ctr">
                    <a:solidFill>
                      <a:srgbClr val="E1F1EF"/>
                    </a:solidFill>
                  </a:tcPr>
                </a:tc>
                <a:tc>
                  <a:txBody>
                    <a:bodyPr/>
                    <a:lstStyle/>
                    <a:p>
                      <a:pPr marL="0" marR="0" algn="ctr" rtl="0" eaLnBrk="1" latinLnBrk="0" hangingPunct="1">
                        <a:lnSpc>
                          <a:spcPct val="100000"/>
                        </a:lnSpc>
                        <a:spcBef>
                          <a:spcPts val="0"/>
                        </a:spcBef>
                        <a:spcAft>
                          <a:spcPts val="0"/>
                        </a:spcAft>
                      </a:pPr>
                      <a:r>
                        <a:rPr lang="en-US" sz="1000" kern="1200" dirty="0">
                          <a:solidFill>
                            <a:srgbClr val="1E5680"/>
                          </a:solidFill>
                          <a:latin typeface="Arial"/>
                          <a:ea typeface="+mn-ea"/>
                          <a:cs typeface="Arial"/>
                        </a:rPr>
                        <a:t>1 (17)</a:t>
                      </a:r>
                    </a:p>
                  </a:txBody>
                  <a:tcPr marL="12700" marR="12700" marT="0" marB="0" anchor="ctr">
                    <a:solidFill>
                      <a:srgbClr val="E1F1EF"/>
                    </a:solidFill>
                  </a:tcPr>
                </a:tc>
                <a:tc>
                  <a:txBody>
                    <a:bodyPr/>
                    <a:lstStyle/>
                    <a:p>
                      <a:pPr marL="0" lvl="0" algn="ctr" defTabSz="457200">
                        <a:lnSpc>
                          <a:spcPct val="100000"/>
                        </a:lnSpc>
                        <a:spcBef>
                          <a:spcPts val="0"/>
                        </a:spcBef>
                        <a:spcAft>
                          <a:spcPts val="0"/>
                        </a:spcAft>
                        <a:buNone/>
                      </a:pPr>
                      <a:r>
                        <a:rPr lang="en-US" sz="1000" kern="1200" dirty="0">
                          <a:solidFill>
                            <a:srgbClr val="1E5680"/>
                          </a:solidFill>
                          <a:latin typeface="Arial"/>
                          <a:ea typeface="+mn-ea"/>
                          <a:cs typeface="Arial"/>
                        </a:rPr>
                        <a:t>0</a:t>
                      </a:r>
                    </a:p>
                  </a:txBody>
                  <a:tcPr marL="12700" marR="12700" marT="0" marB="0">
                    <a:solidFill>
                      <a:srgbClr val="E1F1EF"/>
                    </a:solidFill>
                  </a:tcPr>
                </a:tc>
                <a:tc>
                  <a:txBody>
                    <a:bodyPr/>
                    <a:lstStyle/>
                    <a:p>
                      <a:pPr marL="0" lvl="0" algn="ctr" defTabSz="457200">
                        <a:lnSpc>
                          <a:spcPct val="100000"/>
                        </a:lnSpc>
                        <a:spcBef>
                          <a:spcPts val="0"/>
                        </a:spcBef>
                        <a:spcAft>
                          <a:spcPts val="0"/>
                        </a:spcAft>
                        <a:buNone/>
                      </a:pPr>
                      <a:r>
                        <a:rPr lang="en-US" sz="1000" kern="1200" dirty="0">
                          <a:solidFill>
                            <a:srgbClr val="1E5680"/>
                          </a:solidFill>
                          <a:latin typeface="Arial"/>
                          <a:ea typeface="+mn-ea"/>
                          <a:cs typeface="Arial"/>
                        </a:rPr>
                        <a:t>0</a:t>
                      </a:r>
                    </a:p>
                  </a:txBody>
                  <a:tcPr marL="12700" marR="12700" marT="0" marB="0">
                    <a:solidFill>
                      <a:srgbClr val="E1F1EF"/>
                    </a:solidFill>
                  </a:tcPr>
                </a:tc>
                <a:extLst>
                  <a:ext uri="{0D108BD9-81ED-4DB2-BD59-A6C34878D82A}">
                    <a16:rowId xmlns:a16="http://schemas.microsoft.com/office/drawing/2014/main" val="1446439775"/>
                  </a:ext>
                </a:extLst>
              </a:tr>
              <a:tr h="260316">
                <a:tc>
                  <a:txBody>
                    <a:bodyPr/>
                    <a:lstStyle/>
                    <a:p>
                      <a:pPr marL="118745" marR="0" lvl="0" indent="0" algn="l" defTabSz="914400" rtl="0" eaLnBrk="1" fontAlgn="auto" latinLnBrk="0" hangingPunct="1">
                        <a:lnSpc>
                          <a:spcPct val="100000"/>
                        </a:lnSpc>
                        <a:spcBef>
                          <a:spcPts val="0"/>
                        </a:spcBef>
                        <a:spcAft>
                          <a:spcPts val="0"/>
                        </a:spcAft>
                        <a:buClrTx/>
                        <a:buSzTx/>
                        <a:buFontTx/>
                        <a:buNone/>
                        <a:tabLst/>
                        <a:defRPr/>
                      </a:pPr>
                      <a:r>
                        <a:rPr lang="en-US" sz="1000">
                          <a:solidFill>
                            <a:srgbClr val="1E5680"/>
                          </a:solidFill>
                          <a:latin typeface="Arial"/>
                          <a:cs typeface="Arial"/>
                        </a:rPr>
                        <a:t>TRAE </a:t>
                      </a:r>
                      <a:r>
                        <a:rPr lang="pt-BR" sz="1000" err="1">
                          <a:solidFill>
                            <a:srgbClr val="1E5680"/>
                          </a:solidFill>
                          <a:latin typeface="Arial"/>
                          <a:cs typeface="Arial"/>
                        </a:rPr>
                        <a:t>leading</a:t>
                      </a:r>
                      <a:r>
                        <a:rPr lang="pt-BR" sz="1000">
                          <a:solidFill>
                            <a:srgbClr val="1E5680"/>
                          </a:solidFill>
                          <a:latin typeface="Arial"/>
                          <a:cs typeface="Arial"/>
                        </a:rPr>
                        <a:t> </a:t>
                      </a:r>
                      <a:r>
                        <a:rPr lang="en-US" sz="1000">
                          <a:solidFill>
                            <a:srgbClr val="1E5680"/>
                          </a:solidFill>
                          <a:latin typeface="Arial"/>
                          <a:cs typeface="Arial"/>
                        </a:rPr>
                        <a:t>to RMC-4630 discontinuation</a:t>
                      </a:r>
                      <a:r>
                        <a:rPr lang="en-US" sz="1000" strike="noStrike" baseline="30000">
                          <a:solidFill>
                            <a:srgbClr val="1E5680"/>
                          </a:solidFill>
                          <a:latin typeface="Arial"/>
                          <a:cs typeface="Arial"/>
                        </a:rPr>
                        <a:t>‡</a:t>
                      </a:r>
                      <a:r>
                        <a:rPr lang="en-US" sz="1000" kern="1200" baseline="30000">
                          <a:solidFill>
                            <a:srgbClr val="1E5680"/>
                          </a:solidFill>
                          <a:latin typeface="Arial"/>
                          <a:cs typeface="Arial"/>
                        </a:rPr>
                        <a:t>§</a:t>
                      </a:r>
                      <a:endParaRPr lang="en-US" sz="1000" strike="sngStrike" baseline="30000">
                        <a:solidFill>
                          <a:srgbClr val="1E5680"/>
                        </a:solidFill>
                        <a:latin typeface="Arial"/>
                        <a:cs typeface="Arial"/>
                      </a:endParaRPr>
                    </a:p>
                  </a:txBody>
                  <a:tcPr anchor="ctr">
                    <a:noFill/>
                  </a:tcPr>
                </a:tc>
                <a:tc>
                  <a:txBody>
                    <a:bodyPr/>
                    <a:lstStyle/>
                    <a:p>
                      <a:pPr marL="0" marR="0" algn="ctr" rtl="0" eaLnBrk="1" latinLnBrk="0" hangingPunct="1">
                        <a:lnSpc>
                          <a:spcPct val="100000"/>
                        </a:lnSpc>
                        <a:spcBef>
                          <a:spcPts val="0"/>
                        </a:spcBef>
                        <a:spcAft>
                          <a:spcPts val="0"/>
                        </a:spcAft>
                      </a:pPr>
                      <a:r>
                        <a:rPr lang="en-US" sz="1000" kern="1200" dirty="0">
                          <a:solidFill>
                            <a:srgbClr val="1E5680"/>
                          </a:solidFill>
                          <a:latin typeface="Arial"/>
                          <a:ea typeface="+mn-ea"/>
                          <a:cs typeface="Arial"/>
                        </a:rPr>
                        <a:t>1 (17)</a:t>
                      </a:r>
                    </a:p>
                  </a:txBody>
                  <a:tcPr marL="12700" marR="12700" marT="0" marB="0" anchor="ctr">
                    <a:noFill/>
                  </a:tcPr>
                </a:tc>
                <a:tc>
                  <a:txBody>
                    <a:bodyPr/>
                    <a:lstStyle/>
                    <a:p>
                      <a:pPr marL="0" lvl="0" algn="ctr">
                        <a:lnSpc>
                          <a:spcPct val="100000"/>
                        </a:lnSpc>
                        <a:spcBef>
                          <a:spcPts val="0"/>
                        </a:spcBef>
                        <a:spcAft>
                          <a:spcPts val="0"/>
                        </a:spcAft>
                        <a:buNone/>
                      </a:pPr>
                      <a:r>
                        <a:rPr lang="en-US" sz="1000" kern="1200" dirty="0">
                          <a:solidFill>
                            <a:srgbClr val="1E5680"/>
                          </a:solidFill>
                          <a:latin typeface="Arial"/>
                          <a:ea typeface="+mn-ea"/>
                          <a:cs typeface="Arial"/>
                        </a:rPr>
                        <a:t>1 (10)</a:t>
                      </a:r>
                    </a:p>
                  </a:txBody>
                  <a:tcPr marL="12700" marR="12700" marT="0" marB="0">
                    <a:noFill/>
                  </a:tcPr>
                </a:tc>
                <a:tc>
                  <a:txBody>
                    <a:bodyPr/>
                    <a:lstStyle/>
                    <a:p>
                      <a:pPr marL="0" lvl="0" algn="ctr">
                        <a:lnSpc>
                          <a:spcPct val="100000"/>
                        </a:lnSpc>
                        <a:spcBef>
                          <a:spcPts val="0"/>
                        </a:spcBef>
                        <a:spcAft>
                          <a:spcPts val="0"/>
                        </a:spcAft>
                        <a:buNone/>
                      </a:pPr>
                      <a:r>
                        <a:rPr lang="en-US" sz="1000" kern="1200" dirty="0">
                          <a:solidFill>
                            <a:srgbClr val="1E5680"/>
                          </a:solidFill>
                          <a:latin typeface="Arial"/>
                          <a:ea typeface="+mn-ea"/>
                          <a:cs typeface="Arial"/>
                        </a:rPr>
                        <a:t>1 (9)</a:t>
                      </a:r>
                    </a:p>
                  </a:txBody>
                  <a:tcPr marL="12700" marR="12700" marT="0" marB="0">
                    <a:noFill/>
                  </a:tcPr>
                </a:tc>
                <a:extLst>
                  <a:ext uri="{0D108BD9-81ED-4DB2-BD59-A6C34878D82A}">
                    <a16:rowId xmlns:a16="http://schemas.microsoft.com/office/drawing/2014/main" val="797349026"/>
                  </a:ext>
                </a:extLst>
              </a:tr>
              <a:tr h="260316">
                <a:tc>
                  <a:txBody>
                    <a:bodyPr/>
                    <a:lstStyle/>
                    <a:p>
                      <a:pPr marL="118745" marR="0" lvl="0" indent="0" algn="l" defTabSz="914400" rtl="0" eaLnBrk="1" fontAlgn="auto" latinLnBrk="0" hangingPunct="1">
                        <a:lnSpc>
                          <a:spcPct val="100000"/>
                        </a:lnSpc>
                        <a:spcBef>
                          <a:spcPts val="0"/>
                        </a:spcBef>
                        <a:spcAft>
                          <a:spcPts val="0"/>
                        </a:spcAft>
                        <a:buClrTx/>
                        <a:buSzTx/>
                        <a:buFontTx/>
                        <a:buNone/>
                        <a:tabLst/>
                        <a:defRPr/>
                      </a:pPr>
                      <a:r>
                        <a:rPr lang="en-US" sz="1000">
                          <a:solidFill>
                            <a:srgbClr val="1E5680"/>
                          </a:solidFill>
                          <a:latin typeface="Arial"/>
                          <a:cs typeface="Arial"/>
                        </a:rPr>
                        <a:t>Number</a:t>
                      </a:r>
                      <a:r>
                        <a:rPr lang="en-US" sz="1000" baseline="0">
                          <a:solidFill>
                            <a:srgbClr val="1E5680"/>
                          </a:solidFill>
                          <a:latin typeface="Arial"/>
                          <a:cs typeface="Arial"/>
                        </a:rPr>
                        <a:t> of patients with a d</a:t>
                      </a:r>
                      <a:r>
                        <a:rPr lang="en-US" sz="1000">
                          <a:solidFill>
                            <a:srgbClr val="1E5680"/>
                          </a:solidFill>
                          <a:latin typeface="Arial"/>
                          <a:cs typeface="Arial"/>
                        </a:rPr>
                        <a:t>ose limiting toxicity</a:t>
                      </a:r>
                      <a:r>
                        <a:rPr lang="en-US" sz="1000" kern="1200" baseline="30000">
                          <a:solidFill>
                            <a:srgbClr val="1E5680"/>
                          </a:solidFill>
                          <a:latin typeface="Arial"/>
                          <a:cs typeface="Arial"/>
                        </a:rPr>
                        <a:t>¶</a:t>
                      </a:r>
                      <a:endParaRPr lang="en-US" sz="1000" strike="sngStrike" baseline="30000">
                        <a:solidFill>
                          <a:srgbClr val="1E5680"/>
                        </a:solidFill>
                        <a:latin typeface="Arial"/>
                        <a:cs typeface="Arial"/>
                      </a:endParaRPr>
                    </a:p>
                  </a:txBody>
                  <a:tcPr anchor="ctr">
                    <a:solidFill>
                      <a:srgbClr val="E1F1EF"/>
                    </a:solidFill>
                  </a:tcPr>
                </a:tc>
                <a:tc>
                  <a:txBody>
                    <a:bodyPr/>
                    <a:lstStyle/>
                    <a:p>
                      <a:pPr marL="0" marR="0" algn="ctr" rtl="0" eaLnBrk="1" latinLnBrk="0" hangingPunct="1">
                        <a:lnSpc>
                          <a:spcPct val="100000"/>
                        </a:lnSpc>
                        <a:spcBef>
                          <a:spcPts val="0"/>
                        </a:spcBef>
                        <a:spcAft>
                          <a:spcPts val="0"/>
                        </a:spcAft>
                      </a:pPr>
                      <a:r>
                        <a:rPr lang="en-US" sz="1000" kern="1200" dirty="0">
                          <a:solidFill>
                            <a:srgbClr val="1E5680"/>
                          </a:solidFill>
                          <a:latin typeface="Arial"/>
                          <a:ea typeface="+mn-ea"/>
                          <a:cs typeface="Arial"/>
                        </a:rPr>
                        <a:t> 1</a:t>
                      </a:r>
                      <a:endParaRPr lang="en-US" sz="1000" strike="sngStrike" kern="1200" dirty="0">
                        <a:solidFill>
                          <a:srgbClr val="1E5680"/>
                        </a:solidFill>
                        <a:latin typeface="Arial"/>
                        <a:ea typeface="+mn-ea"/>
                        <a:cs typeface="Arial"/>
                      </a:endParaRPr>
                    </a:p>
                  </a:txBody>
                  <a:tcPr marL="12700" marR="12700" marT="0" marB="0" anchor="ctr">
                    <a:solidFill>
                      <a:srgbClr val="E1F1EF"/>
                    </a:solidFill>
                  </a:tcPr>
                </a:tc>
                <a:tc>
                  <a:txBody>
                    <a:bodyPr/>
                    <a:lstStyle/>
                    <a:p>
                      <a:pPr marL="0" lvl="0" algn="ctr">
                        <a:lnSpc>
                          <a:spcPct val="100000"/>
                        </a:lnSpc>
                        <a:spcBef>
                          <a:spcPts val="0"/>
                        </a:spcBef>
                        <a:spcAft>
                          <a:spcPts val="0"/>
                        </a:spcAft>
                        <a:buNone/>
                      </a:pPr>
                      <a:r>
                        <a:rPr lang="en-US" sz="1000" kern="1200">
                          <a:solidFill>
                            <a:srgbClr val="1E5680"/>
                          </a:solidFill>
                          <a:latin typeface="Arial"/>
                          <a:ea typeface="+mn-ea"/>
                          <a:cs typeface="Arial"/>
                        </a:rPr>
                        <a:t>1 </a:t>
                      </a:r>
                      <a:endParaRPr lang="en-US" sz="1000" strike="sngStrike" kern="1200">
                        <a:solidFill>
                          <a:srgbClr val="FF0000"/>
                        </a:solidFill>
                        <a:latin typeface="Arial"/>
                        <a:ea typeface="+mn-ea"/>
                        <a:cs typeface="Arial"/>
                      </a:endParaRPr>
                    </a:p>
                  </a:txBody>
                  <a:tcPr marL="12700" marR="12700" marT="0" marB="0">
                    <a:solidFill>
                      <a:srgbClr val="E1F1EF"/>
                    </a:solidFill>
                  </a:tcPr>
                </a:tc>
                <a:tc>
                  <a:txBody>
                    <a:bodyPr/>
                    <a:lstStyle/>
                    <a:p>
                      <a:pPr marL="0" lvl="0" algn="ctr" defTabSz="457200">
                        <a:lnSpc>
                          <a:spcPct val="100000"/>
                        </a:lnSpc>
                        <a:spcBef>
                          <a:spcPts val="0"/>
                        </a:spcBef>
                        <a:spcAft>
                          <a:spcPts val="0"/>
                        </a:spcAft>
                        <a:buNone/>
                      </a:pPr>
                      <a:r>
                        <a:rPr lang="en-US" sz="1000" kern="1200" dirty="0">
                          <a:solidFill>
                            <a:srgbClr val="1E5680"/>
                          </a:solidFill>
                          <a:latin typeface="Arial"/>
                          <a:ea typeface="+mn-ea"/>
                          <a:cs typeface="Arial"/>
                        </a:rPr>
                        <a:t>0</a:t>
                      </a:r>
                    </a:p>
                  </a:txBody>
                  <a:tcPr marL="12700" marR="12700" marT="0" marB="0">
                    <a:solidFill>
                      <a:srgbClr val="E1F1EF"/>
                    </a:solidFill>
                  </a:tcPr>
                </a:tc>
                <a:extLst>
                  <a:ext uri="{0D108BD9-81ED-4DB2-BD59-A6C34878D82A}">
                    <a16:rowId xmlns:a16="http://schemas.microsoft.com/office/drawing/2014/main" val="3815473859"/>
                  </a:ext>
                </a:extLst>
              </a:tr>
            </a:tbl>
          </a:graphicData>
        </a:graphic>
      </p:graphicFrame>
      <p:graphicFrame>
        <p:nvGraphicFramePr>
          <p:cNvPr id="8" name="Table 7">
            <a:extLst>
              <a:ext uri="{FF2B5EF4-FFF2-40B4-BE49-F238E27FC236}">
                <a16:creationId xmlns:a16="http://schemas.microsoft.com/office/drawing/2014/main" id="{161B28A9-A2B6-465A-B88D-040D41B523B5}"/>
              </a:ext>
            </a:extLst>
          </p:cNvPr>
          <p:cNvGraphicFramePr>
            <a:graphicFrameLocks noGrp="1"/>
          </p:cNvGraphicFramePr>
          <p:nvPr>
            <p:extLst>
              <p:ext uri="{D42A27DB-BD31-4B8C-83A1-F6EECF244321}">
                <p14:modId xmlns:p14="http://schemas.microsoft.com/office/powerpoint/2010/main" val="2252054221"/>
              </p:ext>
            </p:extLst>
          </p:nvPr>
        </p:nvGraphicFramePr>
        <p:xfrm>
          <a:off x="221566" y="3471268"/>
          <a:ext cx="8762164" cy="422853"/>
        </p:xfrm>
        <a:graphic>
          <a:graphicData uri="http://schemas.openxmlformats.org/drawingml/2006/table">
            <a:tbl>
              <a:tblPr firstRow="1" bandRow="1"/>
              <a:tblGrid>
                <a:gridCol w="8762164">
                  <a:extLst>
                    <a:ext uri="{9D8B030D-6E8A-4147-A177-3AD203B41FA5}">
                      <a16:colId xmlns:a16="http://schemas.microsoft.com/office/drawing/2014/main" val="113846626"/>
                    </a:ext>
                  </a:extLst>
                </a:gridCol>
              </a:tblGrid>
              <a:tr h="422853">
                <a:tc>
                  <a:txBody>
                    <a:bodyPr/>
                    <a:lstStyle>
                      <a:lvl1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1pPr>
                      <a:lvl2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2pPr>
                      <a:lvl3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3pPr>
                      <a:lvl4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4pPr>
                      <a:lvl5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9pPr>
                    </a:lstStyle>
                    <a:p>
                      <a:pPr marL="0" indent="0" algn="l">
                        <a:buFont typeface="Arial" panose="020B0604020202020204" pitchFamily="34" charset="0"/>
                        <a:buNone/>
                      </a:pPr>
                      <a:r>
                        <a:rPr lang="en-US" sz="1500" dirty="0">
                          <a:solidFill>
                            <a:srgbClr val="1E5680"/>
                          </a:solidFill>
                        </a:rPr>
                        <a:t>Sotorasib</a:t>
                      </a:r>
                      <a:r>
                        <a:rPr lang="en-US" sz="1500" baseline="0" dirty="0">
                          <a:solidFill>
                            <a:srgbClr val="1E5680"/>
                          </a:solidFill>
                        </a:rPr>
                        <a:t> combined with RMC-4630 was safe and tolerable, with no Grade 4 or fatal TRAEs</a:t>
                      </a:r>
                      <a:endParaRPr lang="en-US" sz="1500" dirty="0">
                        <a:solidFill>
                          <a:srgbClr val="1E5680"/>
                        </a:solidFill>
                      </a:endParaRPr>
                    </a:p>
                  </a:txBody>
                  <a:tcPr marL="182880" marR="182880" marT="91440" marB="91440">
                    <a:lnL w="76200" cap="flat" cmpd="sng" algn="ctr">
                      <a:solidFill>
                        <a:srgbClr val="6BBBB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706111674"/>
                  </a:ext>
                </a:extLst>
              </a:tr>
            </a:tbl>
          </a:graphicData>
        </a:graphic>
      </p:graphicFrame>
      <p:sp>
        <p:nvSpPr>
          <p:cNvPr id="9" name="TextBox 8">
            <a:extLst>
              <a:ext uri="{FF2B5EF4-FFF2-40B4-BE49-F238E27FC236}">
                <a16:creationId xmlns:a16="http://schemas.microsoft.com/office/drawing/2014/main" id="{0DCA90CA-C42D-4C26-9D99-62FD703355D6}"/>
              </a:ext>
            </a:extLst>
          </p:cNvPr>
          <p:cNvSpPr txBox="1"/>
          <p:nvPr/>
        </p:nvSpPr>
        <p:spPr>
          <a:xfrm>
            <a:off x="150461" y="4837590"/>
            <a:ext cx="6288529" cy="421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914400" rtl="0" eaLnBrk="1" fontAlgn="auto" latinLnBrk="0" hangingPunct="1">
              <a:lnSpc>
                <a:spcPct val="90000"/>
              </a:lnSpc>
              <a:spcBef>
                <a:spcPts val="0"/>
              </a:spcBef>
              <a:spcAft>
                <a:spcPts val="300"/>
              </a:spcAft>
              <a:buClrTx/>
              <a:buSzTx/>
              <a:buFontTx/>
              <a:buNone/>
              <a:tabLst/>
              <a:defRPr/>
            </a:pPr>
            <a:r>
              <a:rPr lang="en-US" sz="800" dirty="0" err="1">
                <a:latin typeface="Arial" panose="020B0604020202020204" pitchFamily="34" charset="0"/>
                <a:cs typeface="Arial" panose="020B0604020202020204" pitchFamily="34" charset="0"/>
              </a:rPr>
              <a:t>Falchook</a:t>
            </a:r>
            <a: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 GS</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a:rPr>
              <a:t>, et al. Presented at</a:t>
            </a:r>
            <a: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 World Conference on Lung Cancer (WCLC) 2022 Annual Meeting, August 6-9, 2022; Vienna, Austria. </a:t>
            </a:r>
          </a:p>
          <a:p>
            <a:pPr marL="0" marR="0" lvl="0" indent="0" algn="l" defTabSz="914400" rtl="0" eaLnBrk="1" fontAlgn="auto" latinLnBrk="0" hangingPunct="1">
              <a:lnSpc>
                <a:spcPct val="90000"/>
              </a:lnSpc>
              <a:spcBef>
                <a:spcPts val="0"/>
              </a:spcBef>
              <a:spcAft>
                <a:spcPts val="30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a:endParaRPr>
          </a:p>
        </p:txBody>
      </p:sp>
      <p:pic>
        <p:nvPicPr>
          <p:cNvPr id="10" name="Picture 9">
            <a:extLst>
              <a:ext uri="{FF2B5EF4-FFF2-40B4-BE49-F238E27FC236}">
                <a16:creationId xmlns:a16="http://schemas.microsoft.com/office/drawing/2014/main" id="{7532F111-B99B-43BA-9693-273E313609EE}"/>
              </a:ext>
            </a:extLst>
          </p:cNvPr>
          <p:cNvPicPr>
            <a:picLocks noChangeAspect="1"/>
          </p:cNvPicPr>
          <p:nvPr/>
        </p:nvPicPr>
        <p:blipFill>
          <a:blip r:embed="rId3"/>
          <a:stretch>
            <a:fillRect/>
          </a:stretch>
        </p:blipFill>
        <p:spPr>
          <a:xfrm>
            <a:off x="8158528" y="251145"/>
            <a:ext cx="985472" cy="554382"/>
          </a:xfrm>
          <a:prstGeom prst="rect">
            <a:avLst/>
          </a:prstGeom>
        </p:spPr>
      </p:pic>
    </p:spTree>
    <p:extLst>
      <p:ext uri="{BB962C8B-B14F-4D97-AF65-F5344CB8AC3E}">
        <p14:creationId xmlns:p14="http://schemas.microsoft.com/office/powerpoint/2010/main" val="253725330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754008" y="1833954"/>
            <a:ext cx="3982321" cy="2087137"/>
          </a:xfrm>
          <a:prstGeom prst="rect">
            <a:avLst/>
          </a:prstGeom>
        </p:spPr>
      </p:pic>
      <p:pic>
        <p:nvPicPr>
          <p:cNvPr id="3" name="Picture 2"/>
          <p:cNvPicPr>
            <a:picLocks noChangeAspect="1"/>
          </p:cNvPicPr>
          <p:nvPr/>
        </p:nvPicPr>
        <p:blipFill>
          <a:blip r:embed="rId4"/>
          <a:stretch>
            <a:fillRect/>
          </a:stretch>
        </p:blipFill>
        <p:spPr>
          <a:xfrm>
            <a:off x="275849" y="1789767"/>
            <a:ext cx="3993173" cy="2103036"/>
          </a:xfrm>
          <a:prstGeom prst="rect">
            <a:avLst/>
          </a:prstGeom>
        </p:spPr>
      </p:pic>
      <p:graphicFrame>
        <p:nvGraphicFramePr>
          <p:cNvPr id="8" name="Table 7">
            <a:extLst>
              <a:ext uri="{FF2B5EF4-FFF2-40B4-BE49-F238E27FC236}">
                <a16:creationId xmlns:a16="http://schemas.microsoft.com/office/drawing/2014/main" id="{161B28A9-A2B6-465A-B88D-040D41B523B5}"/>
              </a:ext>
            </a:extLst>
          </p:cNvPr>
          <p:cNvGraphicFramePr>
            <a:graphicFrameLocks noGrp="1"/>
          </p:cNvGraphicFramePr>
          <p:nvPr>
            <p:extLst>
              <p:ext uri="{D42A27DB-BD31-4B8C-83A1-F6EECF244321}">
                <p14:modId xmlns:p14="http://schemas.microsoft.com/office/powerpoint/2010/main" val="1976753391"/>
              </p:ext>
            </p:extLst>
          </p:nvPr>
        </p:nvGraphicFramePr>
        <p:xfrm>
          <a:off x="190918" y="4144662"/>
          <a:ext cx="8762164" cy="441855"/>
        </p:xfrm>
        <a:graphic>
          <a:graphicData uri="http://schemas.openxmlformats.org/drawingml/2006/table">
            <a:tbl>
              <a:tblPr firstRow="1" bandRow="1"/>
              <a:tblGrid>
                <a:gridCol w="8762164">
                  <a:extLst>
                    <a:ext uri="{9D8B030D-6E8A-4147-A177-3AD203B41FA5}">
                      <a16:colId xmlns:a16="http://schemas.microsoft.com/office/drawing/2014/main" val="113846626"/>
                    </a:ext>
                  </a:extLst>
                </a:gridCol>
              </a:tblGrid>
              <a:tr h="441855">
                <a:tc>
                  <a:txBody>
                    <a:bodyPr/>
                    <a:lstStyle>
                      <a:lvl1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1pPr>
                      <a:lvl2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2pPr>
                      <a:lvl3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3pPr>
                      <a:lvl4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4pPr>
                      <a:lvl5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9pPr>
                    </a:lstStyle>
                    <a:p>
                      <a:pPr algn="l"/>
                      <a:r>
                        <a:rPr lang="en-US" sz="1500" baseline="0" dirty="0">
                          <a:solidFill>
                            <a:srgbClr val="1E5680"/>
                          </a:solidFill>
                        </a:rPr>
                        <a:t>There were no clinically meaningful drug-drug interactions between </a:t>
                      </a:r>
                      <a:r>
                        <a:rPr lang="en-US" sz="1500" baseline="0" dirty="0" err="1">
                          <a:solidFill>
                            <a:srgbClr val="1E5680"/>
                          </a:solidFill>
                        </a:rPr>
                        <a:t>sotorasib</a:t>
                      </a:r>
                      <a:r>
                        <a:rPr lang="en-US" sz="1500" baseline="0" dirty="0">
                          <a:solidFill>
                            <a:srgbClr val="1E5680"/>
                          </a:solidFill>
                        </a:rPr>
                        <a:t> and RMC-4630</a:t>
                      </a:r>
                    </a:p>
                  </a:txBody>
                  <a:tcPr marL="182880" marR="182880" marT="91440" marB="91440">
                    <a:lnL w="76200" cap="flat" cmpd="sng" algn="ctr">
                      <a:solidFill>
                        <a:srgbClr val="6BBBB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706111674"/>
                  </a:ext>
                </a:extLst>
              </a:tr>
            </a:tbl>
          </a:graphicData>
        </a:graphic>
      </p:graphicFrame>
      <p:sp>
        <p:nvSpPr>
          <p:cNvPr id="9" name="Content Placeholder 8">
            <a:extLst>
              <a:ext uri="{FF2B5EF4-FFF2-40B4-BE49-F238E27FC236}">
                <a16:creationId xmlns:a16="http://schemas.microsoft.com/office/drawing/2014/main" id="{C42852B6-6B92-4156-ABA5-4692BEEED8E7}"/>
              </a:ext>
            </a:extLst>
          </p:cNvPr>
          <p:cNvSpPr txBox="1">
            <a:spLocks/>
          </p:cNvSpPr>
          <p:nvPr/>
        </p:nvSpPr>
        <p:spPr>
          <a:xfrm>
            <a:off x="235997" y="1418730"/>
            <a:ext cx="8762164" cy="1142910"/>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2"/>
                </a:solidFill>
                <a:latin typeface="+mn-lt"/>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2pPr>
            <a:lvl3pPr marL="2286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3pPr>
            <a:lvl4pPr marL="4572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4pPr>
            <a:lvl5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defRPr/>
            </a:pPr>
            <a:r>
              <a:rPr lang="en-US" sz="1400" dirty="0">
                <a:solidFill>
                  <a:srgbClr val="1E5680"/>
                </a:solidFill>
                <a:latin typeface="Arial" panose="020B0604020202020204"/>
              </a:rPr>
              <a:t>Average </a:t>
            </a:r>
            <a:r>
              <a:rPr lang="en-US" sz="1400" dirty="0" err="1">
                <a:solidFill>
                  <a:srgbClr val="1E5680"/>
                </a:solidFill>
                <a:latin typeface="Arial" panose="020B0604020202020204"/>
              </a:rPr>
              <a:t>sotorasib</a:t>
            </a:r>
            <a:r>
              <a:rPr lang="en-US" sz="1400" dirty="0">
                <a:solidFill>
                  <a:srgbClr val="1E5680"/>
                </a:solidFill>
                <a:latin typeface="Arial" panose="020B0604020202020204"/>
              </a:rPr>
              <a:t> and RMC-4630 exposures consistent with distributions observed in monotherapy studies</a:t>
            </a:r>
            <a:endParaRPr lang="en-US" dirty="0"/>
          </a:p>
          <a:p>
            <a:pPr marL="0" lvl="2" indent="0">
              <a:buNone/>
              <a:defRPr/>
            </a:pPr>
            <a:r>
              <a:rPr lang="en-US" sz="1400" b="1" dirty="0">
                <a:solidFill>
                  <a:srgbClr val="1E5680"/>
                </a:solidFill>
                <a:latin typeface="Arial" panose="020B0604020202020204"/>
              </a:rPr>
              <a:t>                                                                                       </a:t>
            </a:r>
            <a:endParaRPr lang="pt-BR" sz="1400" b="1" dirty="0">
              <a:solidFill>
                <a:srgbClr val="1E5680"/>
              </a:solidFill>
              <a:latin typeface="Arial" panose="020B0604020202020204"/>
            </a:endParaRPr>
          </a:p>
        </p:txBody>
      </p:sp>
      <p:sp>
        <p:nvSpPr>
          <p:cNvPr id="4" name="Title 1">
            <a:extLst>
              <a:ext uri="{FF2B5EF4-FFF2-40B4-BE49-F238E27FC236}">
                <a16:creationId xmlns:a16="http://schemas.microsoft.com/office/drawing/2014/main" id="{A3113582-A23E-4375-AB6E-5E0358E3AEEF}"/>
              </a:ext>
            </a:extLst>
          </p:cNvPr>
          <p:cNvSpPr txBox="1">
            <a:spLocks/>
          </p:cNvSpPr>
          <p:nvPr/>
        </p:nvSpPr>
        <p:spPr>
          <a:xfrm>
            <a:off x="140677" y="324189"/>
            <a:ext cx="8762164" cy="1150409"/>
          </a:xfrm>
          <a:prstGeom prst="rect">
            <a:avLst/>
          </a:prstGeom>
        </p:spPr>
        <p:txBody>
          <a:bodyPr vert="horz" lIns="0" tIns="45720" rIns="0" bIns="45720" rtlCol="0" anchor="t">
            <a:norm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noProof="0" dirty="0">
                <a:ln>
                  <a:noFill/>
                </a:ln>
                <a:solidFill>
                  <a:srgbClr val="1E5680"/>
                </a:solidFill>
                <a:effectLst/>
                <a:uLnTx/>
                <a:uFillTx/>
                <a:latin typeface="Arial" panose="020B0604020202020204"/>
                <a:ea typeface="+mj-ea"/>
                <a:cs typeface="+mj-cs"/>
              </a:rPr>
              <a:t>Treatment Exposure</a:t>
            </a:r>
            <a:endParaRPr kumimoji="0" lang="en-US" sz="2600" b="1" i="0" u="none" strike="noStrike" kern="1200" cap="none" spc="0" normalizeH="0" baseline="0" noProof="0" dirty="0">
              <a:ln>
                <a:noFill/>
              </a:ln>
              <a:solidFill>
                <a:srgbClr val="1E5680"/>
              </a:solidFill>
              <a:effectLst/>
              <a:uLnTx/>
              <a:uFillTx/>
              <a:latin typeface="Arial" panose="020B0604020202020204"/>
              <a:ea typeface="+mj-ea"/>
              <a:cs typeface="+mj-cs"/>
            </a:endParaRPr>
          </a:p>
        </p:txBody>
      </p:sp>
      <p:sp>
        <p:nvSpPr>
          <p:cNvPr id="2" name="Content Placeholder 8">
            <a:extLst>
              <a:ext uri="{FF2B5EF4-FFF2-40B4-BE49-F238E27FC236}">
                <a16:creationId xmlns:a16="http://schemas.microsoft.com/office/drawing/2014/main" id="{88BB663D-A040-1F8D-6B51-5FB6AFE6C048}"/>
              </a:ext>
            </a:extLst>
          </p:cNvPr>
          <p:cNvSpPr txBox="1">
            <a:spLocks/>
          </p:cNvSpPr>
          <p:nvPr/>
        </p:nvSpPr>
        <p:spPr>
          <a:xfrm>
            <a:off x="243419" y="1020908"/>
            <a:ext cx="8762164" cy="1142910"/>
          </a:xfrm>
          <a:prstGeom prst="rect">
            <a:avLst/>
          </a:prstGeom>
        </p:spPr>
        <p:txBody>
          <a:bodyPr vert="horz" lIns="0" tIns="45720" rIns="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2"/>
                </a:solidFill>
                <a:latin typeface="+mn-lt"/>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2pPr>
            <a:lvl3pPr marL="2286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3pPr>
            <a:lvl4pPr marL="4572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4pPr>
            <a:lvl5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defRPr/>
            </a:pPr>
            <a:r>
              <a:rPr lang="en-US" sz="1400" dirty="0">
                <a:solidFill>
                  <a:srgbClr val="1E5680"/>
                </a:solidFill>
                <a:latin typeface="Arial" panose="020B0604020202020204"/>
              </a:rPr>
              <a:t>Duration on combination treatment (mean [SD]): </a:t>
            </a:r>
            <a:r>
              <a:rPr lang="en-US" sz="1400" b="1" dirty="0">
                <a:solidFill>
                  <a:srgbClr val="1E5680"/>
                </a:solidFill>
                <a:latin typeface="Arial" panose="020B0604020202020204"/>
              </a:rPr>
              <a:t>3.1 </a:t>
            </a:r>
            <a:r>
              <a:rPr lang="en-US" sz="1400" dirty="0">
                <a:solidFill>
                  <a:srgbClr val="1E5680"/>
                </a:solidFill>
                <a:latin typeface="Arial" panose="020B0604020202020204"/>
              </a:rPr>
              <a:t>(2.7) </a:t>
            </a:r>
            <a:r>
              <a:rPr lang="en-US" sz="1400" b="1" dirty="0">
                <a:solidFill>
                  <a:srgbClr val="1E5680"/>
                </a:solidFill>
                <a:latin typeface="Arial" panose="020B0604020202020204"/>
              </a:rPr>
              <a:t>months</a:t>
            </a:r>
          </a:p>
        </p:txBody>
      </p:sp>
      <p:sp>
        <p:nvSpPr>
          <p:cNvPr id="6" name="TextBox 5"/>
          <p:cNvSpPr txBox="1"/>
          <p:nvPr/>
        </p:nvSpPr>
        <p:spPr>
          <a:xfrm>
            <a:off x="6035041" y="1759354"/>
            <a:ext cx="544376"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b="1" dirty="0">
                <a:solidFill>
                  <a:srgbClr val="1E5680"/>
                </a:solidFill>
                <a:latin typeface="Arial" panose="020B0604020202020204"/>
              </a:rPr>
              <a:t> Day 8</a:t>
            </a:r>
            <a:endParaRPr lang="pt-BR" b="1" dirty="0">
              <a:solidFill>
                <a:srgbClr val="1E5680"/>
              </a:solidFill>
              <a:latin typeface="Arial" panose="020B0604020202020204"/>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latin typeface="+mj-lt"/>
              <a:ea typeface="+mj-ea"/>
              <a:cs typeface="+mj-cs"/>
              <a:sym typeface="Helvetica"/>
            </a:endParaRPr>
          </a:p>
        </p:txBody>
      </p:sp>
      <p:sp>
        <p:nvSpPr>
          <p:cNvPr id="10" name="TextBox 9"/>
          <p:cNvSpPr txBox="1"/>
          <p:nvPr/>
        </p:nvSpPr>
        <p:spPr>
          <a:xfrm>
            <a:off x="1789043" y="1766508"/>
            <a:ext cx="501095"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b="1" dirty="0">
                <a:solidFill>
                  <a:srgbClr val="1E5680"/>
                </a:solidFill>
                <a:latin typeface="Arial" panose="020B0604020202020204"/>
              </a:rPr>
              <a:t>Day 1</a:t>
            </a:r>
            <a:endParaRPr kumimoji="0" lang="en-US" sz="1200" b="0" i="0" u="none" strike="noStrike" cap="none" spc="0" normalizeH="0" baseline="0" dirty="0">
              <a:ln>
                <a:noFill/>
              </a:ln>
              <a:solidFill>
                <a:srgbClr val="000000"/>
              </a:solidFill>
              <a:effectLst/>
              <a:uFillTx/>
              <a:latin typeface="+mj-lt"/>
              <a:ea typeface="+mj-ea"/>
              <a:cs typeface="+mj-cs"/>
              <a:sym typeface="Helvetica"/>
            </a:endParaRPr>
          </a:p>
        </p:txBody>
      </p:sp>
      <p:pic>
        <p:nvPicPr>
          <p:cNvPr id="11" name="Picture 10">
            <a:extLst>
              <a:ext uri="{FF2B5EF4-FFF2-40B4-BE49-F238E27FC236}">
                <a16:creationId xmlns:a16="http://schemas.microsoft.com/office/drawing/2014/main" id="{B573D231-D385-41EC-AE46-7CBD92A67A10}"/>
              </a:ext>
            </a:extLst>
          </p:cNvPr>
          <p:cNvPicPr>
            <a:picLocks noChangeAspect="1"/>
          </p:cNvPicPr>
          <p:nvPr/>
        </p:nvPicPr>
        <p:blipFill>
          <a:blip r:embed="rId5"/>
          <a:stretch>
            <a:fillRect/>
          </a:stretch>
        </p:blipFill>
        <p:spPr>
          <a:xfrm>
            <a:off x="8158528" y="251145"/>
            <a:ext cx="985472" cy="554382"/>
          </a:xfrm>
          <a:prstGeom prst="rect">
            <a:avLst/>
          </a:prstGeom>
        </p:spPr>
      </p:pic>
      <p:sp>
        <p:nvSpPr>
          <p:cNvPr id="12" name="TextBox 11">
            <a:extLst>
              <a:ext uri="{FF2B5EF4-FFF2-40B4-BE49-F238E27FC236}">
                <a16:creationId xmlns:a16="http://schemas.microsoft.com/office/drawing/2014/main" id="{75589E99-9008-4A8D-AC60-025242A4A7ED}"/>
              </a:ext>
            </a:extLst>
          </p:cNvPr>
          <p:cNvSpPr txBox="1"/>
          <p:nvPr/>
        </p:nvSpPr>
        <p:spPr>
          <a:xfrm>
            <a:off x="194005" y="4766072"/>
            <a:ext cx="6288529" cy="421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914400" rtl="0" eaLnBrk="1" fontAlgn="auto" latinLnBrk="0" hangingPunct="1">
              <a:lnSpc>
                <a:spcPct val="90000"/>
              </a:lnSpc>
              <a:spcBef>
                <a:spcPts val="0"/>
              </a:spcBef>
              <a:spcAft>
                <a:spcPts val="300"/>
              </a:spcAft>
              <a:buClrTx/>
              <a:buSzTx/>
              <a:buFontTx/>
              <a:buNone/>
              <a:tabLst/>
              <a:defRPr/>
            </a:pPr>
            <a:r>
              <a:rPr lang="en-US" sz="800" dirty="0" err="1">
                <a:latin typeface="Arial" panose="020B0604020202020204" pitchFamily="34" charset="0"/>
                <a:cs typeface="Arial" panose="020B0604020202020204" pitchFamily="34" charset="0"/>
              </a:rPr>
              <a:t>Falchook</a:t>
            </a:r>
            <a: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 GS</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a:rPr>
              <a:t>, et al. Presented at</a:t>
            </a:r>
            <a: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 World Conference on Lung Cancer (WCLC) 2022 Annual Meeting, August 6-9, 2022; Vienna, Austria. </a:t>
            </a:r>
          </a:p>
          <a:p>
            <a:pPr marL="0" marR="0" lvl="0" indent="0" algn="l" defTabSz="914400" rtl="0" eaLnBrk="1" fontAlgn="auto" latinLnBrk="0" hangingPunct="1">
              <a:lnSpc>
                <a:spcPct val="90000"/>
              </a:lnSpc>
              <a:spcBef>
                <a:spcPts val="0"/>
              </a:spcBef>
              <a:spcAft>
                <a:spcPts val="30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a:endParaRPr>
          </a:p>
        </p:txBody>
      </p:sp>
    </p:spTree>
    <p:extLst>
      <p:ext uri="{BB962C8B-B14F-4D97-AF65-F5344CB8AC3E}">
        <p14:creationId xmlns:p14="http://schemas.microsoft.com/office/powerpoint/2010/main" val="122324581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61B28A9-A2B6-465A-B88D-040D41B523B5}"/>
              </a:ext>
            </a:extLst>
          </p:cNvPr>
          <p:cNvGraphicFramePr>
            <a:graphicFrameLocks noGrp="1"/>
          </p:cNvGraphicFramePr>
          <p:nvPr>
            <p:extLst>
              <p:ext uri="{D42A27DB-BD31-4B8C-83A1-F6EECF244321}">
                <p14:modId xmlns:p14="http://schemas.microsoft.com/office/powerpoint/2010/main" val="27481552"/>
              </p:ext>
            </p:extLst>
          </p:nvPr>
        </p:nvGraphicFramePr>
        <p:xfrm>
          <a:off x="116840" y="3610447"/>
          <a:ext cx="8910320" cy="609600"/>
        </p:xfrm>
        <a:graphic>
          <a:graphicData uri="http://schemas.openxmlformats.org/drawingml/2006/table">
            <a:tbl>
              <a:tblPr firstRow="1" bandRow="1"/>
              <a:tblGrid>
                <a:gridCol w="8910320">
                  <a:extLst>
                    <a:ext uri="{9D8B030D-6E8A-4147-A177-3AD203B41FA5}">
                      <a16:colId xmlns:a16="http://schemas.microsoft.com/office/drawing/2014/main" val="113846626"/>
                    </a:ext>
                  </a:extLst>
                </a:gridCol>
              </a:tblGrid>
              <a:tr h="0">
                <a:tc>
                  <a:txBody>
                    <a:bodyPr/>
                    <a:lstStyle>
                      <a:lvl1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1pPr>
                      <a:lvl2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2pPr>
                      <a:lvl3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3pPr>
                      <a:lvl4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4pPr>
                      <a:lvl5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9p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400" b="1" strike="noStrike" dirty="0">
                          <a:solidFill>
                            <a:srgbClr val="1E5680"/>
                          </a:solidFill>
                        </a:rPr>
                        <a:t>Disease</a:t>
                      </a:r>
                      <a:r>
                        <a:rPr lang="en-US" sz="1400" b="1" strike="noStrike" baseline="0" dirty="0">
                          <a:solidFill>
                            <a:srgbClr val="1E5680"/>
                          </a:solidFill>
                        </a:rPr>
                        <a:t> control in 7 of 11 patients with NSCLC and in all </a:t>
                      </a:r>
                      <a:r>
                        <a:rPr lang="en-US" sz="1400" b="1" u="none" strike="noStrike" baseline="0" dirty="0">
                          <a:solidFill>
                            <a:srgbClr val="1E5680"/>
                          </a:solidFill>
                        </a:rPr>
                        <a:t>patients who were </a:t>
                      </a:r>
                      <a:r>
                        <a:rPr lang="en-US" sz="1400" b="1" strike="noStrike" baseline="0" dirty="0">
                          <a:solidFill>
                            <a:srgbClr val="1E5680"/>
                          </a:solidFill>
                        </a:rPr>
                        <a:t>KRAS</a:t>
                      </a:r>
                      <a:r>
                        <a:rPr lang="pt-BR" sz="1400" b="1" strike="noStrike" baseline="30000" dirty="0">
                          <a:solidFill>
                            <a:srgbClr val="1E5680"/>
                          </a:solidFill>
                          <a:latin typeface="Arial" panose="020B0604020202020204"/>
                        </a:rPr>
                        <a:t>G12C </a:t>
                      </a:r>
                      <a:r>
                        <a:rPr lang="pt-BR" sz="1400" b="1" strike="noStrike" dirty="0">
                          <a:solidFill>
                            <a:srgbClr val="1E5680"/>
                          </a:solidFill>
                          <a:latin typeface="Arial" panose="020B0604020202020204"/>
                        </a:rPr>
                        <a:t>i-naïve </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400" baseline="0" dirty="0">
                          <a:solidFill>
                            <a:srgbClr val="1E5680"/>
                          </a:solidFill>
                        </a:rPr>
                        <a:t>Promising early efficacy observed in patients with NSCLC who were KRAS</a:t>
                      </a:r>
                      <a:r>
                        <a:rPr lang="en-US" sz="1400" baseline="30000" dirty="0">
                          <a:solidFill>
                            <a:srgbClr val="1E5680"/>
                          </a:solidFill>
                        </a:rPr>
                        <a:t>G12C </a:t>
                      </a:r>
                      <a:r>
                        <a:rPr lang="en-US" sz="1400" baseline="0" dirty="0" err="1">
                          <a:solidFill>
                            <a:srgbClr val="1E5680"/>
                          </a:solidFill>
                        </a:rPr>
                        <a:t>i</a:t>
                      </a:r>
                      <a:r>
                        <a:rPr lang="en-US" sz="1400" baseline="0" dirty="0">
                          <a:solidFill>
                            <a:srgbClr val="1E5680"/>
                          </a:solidFill>
                        </a:rPr>
                        <a:t>-naïve</a:t>
                      </a:r>
                      <a:endParaRPr lang="en-US" sz="1400" dirty="0">
                        <a:solidFill>
                          <a:srgbClr val="1E5680"/>
                        </a:solidFill>
                      </a:endParaRPr>
                    </a:p>
                  </a:txBody>
                  <a:tcPr marL="182880" marR="182880" marT="91440" marB="91440">
                    <a:lnL w="76200" cap="flat" cmpd="sng" algn="ctr">
                      <a:solidFill>
                        <a:srgbClr val="6BBBB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706111674"/>
                  </a:ext>
                </a:extLst>
              </a:tr>
            </a:tbl>
          </a:graphicData>
        </a:graphic>
      </p:graphicFrame>
      <p:sp>
        <p:nvSpPr>
          <p:cNvPr id="8" name="Title 1">
            <a:extLst>
              <a:ext uri="{FF2B5EF4-FFF2-40B4-BE49-F238E27FC236}">
                <a16:creationId xmlns:a16="http://schemas.microsoft.com/office/drawing/2014/main" id="{A3113582-A23E-4375-AB6E-5E0358E3AEEF}"/>
              </a:ext>
            </a:extLst>
          </p:cNvPr>
          <p:cNvSpPr txBox="1">
            <a:spLocks/>
          </p:cNvSpPr>
          <p:nvPr/>
        </p:nvSpPr>
        <p:spPr>
          <a:xfrm>
            <a:off x="140677" y="272624"/>
            <a:ext cx="8762164" cy="1150409"/>
          </a:xfrm>
          <a:prstGeom prst="rect">
            <a:avLst/>
          </a:prstGeom>
        </p:spPr>
        <p:txBody>
          <a:bodyPr vert="horz" lIns="0" tIns="45720" rIns="0" bIns="45720" rtlCol="0" anchor="t">
            <a:norm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1E5680"/>
                </a:solidFill>
                <a:effectLst/>
                <a:uLnTx/>
                <a:uFillTx/>
                <a:latin typeface="Arial" panose="020B0604020202020204"/>
                <a:ea typeface="+mj-ea"/>
                <a:cs typeface="+mj-cs"/>
              </a:rPr>
              <a:t>Efficacy*</a:t>
            </a:r>
          </a:p>
        </p:txBody>
      </p:sp>
      <p:sp>
        <p:nvSpPr>
          <p:cNvPr id="2" name="TextBox 1">
            <a:extLst>
              <a:ext uri="{FF2B5EF4-FFF2-40B4-BE49-F238E27FC236}">
                <a16:creationId xmlns:a16="http://schemas.microsoft.com/office/drawing/2014/main" id="{B188B1B7-CD73-4A4C-9906-3F294395E395}"/>
              </a:ext>
            </a:extLst>
          </p:cNvPr>
          <p:cNvSpPr txBox="1"/>
          <p:nvPr/>
        </p:nvSpPr>
        <p:spPr>
          <a:xfrm>
            <a:off x="380999" y="3213660"/>
            <a:ext cx="8403215" cy="430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050" dirty="0">
                <a:solidFill>
                  <a:srgbClr val="1E5680"/>
                </a:solidFill>
                <a:latin typeface="Arial" panose="020B0604020202020204" pitchFamily="34" charset="0"/>
                <a:cs typeface="Arial" panose="020B0604020202020204" pitchFamily="34" charset="0"/>
              </a:rPr>
              <a:t>Other tumor types: 8 CRC (5 SD; 3 PD); 1 ovarian cancer (PR with an 81% reduction in tumor burden); 1 pancreatic </a:t>
            </a:r>
            <a:r>
              <a:rPr lang="en-US" sz="1050" kern="1200" dirty="0">
                <a:solidFill>
                  <a:srgbClr val="1E5680"/>
                </a:solidFill>
                <a:latin typeface="Arial" panose="020B0604020202020204" pitchFamily="34" charset="0"/>
                <a:cs typeface="Arial" panose="020B0604020202020204" pitchFamily="34" charset="0"/>
              </a:rPr>
              <a:t>adenocarcinoma (SD), and 2 other solid tumors (1 SD, 1 NE).</a:t>
            </a:r>
            <a:endParaRPr lang="en-US" sz="1050" dirty="0">
              <a:solidFill>
                <a:srgbClr val="1E5680"/>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771187988"/>
              </p:ext>
            </p:extLst>
          </p:nvPr>
        </p:nvGraphicFramePr>
        <p:xfrm>
          <a:off x="370393" y="1043470"/>
          <a:ext cx="8403215" cy="2171700"/>
        </p:xfrm>
        <a:graphic>
          <a:graphicData uri="http://schemas.openxmlformats.org/drawingml/2006/table">
            <a:tbl>
              <a:tblPr firstRow="1" bandRow="1">
                <a:tableStyleId>{5C22544A-7EE6-4342-B048-85BDC9FD1C3A}</a:tableStyleId>
              </a:tblPr>
              <a:tblGrid>
                <a:gridCol w="4095369">
                  <a:extLst>
                    <a:ext uri="{9D8B030D-6E8A-4147-A177-3AD203B41FA5}">
                      <a16:colId xmlns:a16="http://schemas.microsoft.com/office/drawing/2014/main" val="2294515802"/>
                    </a:ext>
                  </a:extLst>
                </a:gridCol>
                <a:gridCol w="2011037">
                  <a:extLst>
                    <a:ext uri="{9D8B030D-6E8A-4147-A177-3AD203B41FA5}">
                      <a16:colId xmlns:a16="http://schemas.microsoft.com/office/drawing/2014/main" val="1258969725"/>
                    </a:ext>
                  </a:extLst>
                </a:gridCol>
                <a:gridCol w="2296809">
                  <a:extLst>
                    <a:ext uri="{9D8B030D-6E8A-4147-A177-3AD203B41FA5}">
                      <a16:colId xmlns:a16="http://schemas.microsoft.com/office/drawing/2014/main" val="1496918569"/>
                    </a:ext>
                  </a:extLst>
                </a:gridCol>
              </a:tblGrid>
              <a:tr h="247344">
                <a:tc rowSpan="2">
                  <a:txBody>
                    <a:bodyPr/>
                    <a:lstStyle/>
                    <a:p>
                      <a:pPr algn="l"/>
                      <a:endParaRPr lang="en-US" sz="1050" dirty="0">
                        <a:solidFill>
                          <a:schemeClr val="bg1"/>
                        </a:solidFill>
                        <a:latin typeface="Arial" panose="020B0604020202020204" pitchFamily="34" charset="0"/>
                        <a:cs typeface="Arial" panose="020B0604020202020204" pitchFamily="34" charset="0"/>
                      </a:endParaRPr>
                    </a:p>
                    <a:p>
                      <a:pPr algn="l"/>
                      <a:endParaRPr lang="en-US" sz="1050" dirty="0">
                        <a:solidFill>
                          <a:schemeClr val="bg1"/>
                        </a:solidFill>
                        <a:latin typeface="Arial" panose="020B0604020202020204" pitchFamily="34" charset="0"/>
                        <a:cs typeface="Arial" panose="020B0604020202020204" pitchFamily="34" charset="0"/>
                      </a:endParaRPr>
                    </a:p>
                    <a:p>
                      <a:pPr algn="l"/>
                      <a:r>
                        <a:rPr lang="en-US" sz="1050" dirty="0">
                          <a:solidFill>
                            <a:schemeClr val="bg1"/>
                          </a:solidFill>
                          <a:latin typeface="Arial" panose="020B0604020202020204" pitchFamily="34" charset="0"/>
                          <a:cs typeface="Arial" panose="020B0604020202020204" pitchFamily="34" charset="0"/>
                        </a:rPr>
                        <a:t>Response assessed by investigator</a:t>
                      </a:r>
                      <a:endParaRPr lang="en-US" sz="1050" strike="sngStrike" dirty="0">
                        <a:solidFill>
                          <a:srgbClr val="FF0000"/>
                        </a:solidFill>
                        <a:latin typeface="Arial" panose="020B0604020202020204" pitchFamily="34" charset="0"/>
                        <a:cs typeface="Arial" panose="020B0604020202020204" pitchFamily="34" charset="0"/>
                      </a:endParaRPr>
                    </a:p>
                  </a:txBody>
                  <a:tcPr>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1E5680"/>
                    </a:solidFill>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50">
                          <a:solidFill>
                            <a:schemeClr val="bg1"/>
                          </a:solidFill>
                          <a:latin typeface="Arial" panose="020B0604020202020204" pitchFamily="34" charset="0"/>
                          <a:cs typeface="Arial" panose="020B0604020202020204" pitchFamily="34" charset="0"/>
                        </a:rPr>
                        <a:t>NSCLC</a:t>
                      </a:r>
                    </a:p>
                  </a:txBody>
                  <a:tcPr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rgbClr val="1E5680"/>
                    </a:solid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000">
                        <a:solidFill>
                          <a:schemeClr val="bg1"/>
                        </a:solidFill>
                        <a:latin typeface="Arial" panose="020B0604020202020204" pitchFamily="34" charset="0"/>
                        <a:cs typeface="Arial" panose="020B0604020202020204" pitchFamily="34" charset="0"/>
                      </a:endParaRPr>
                    </a:p>
                  </a:txBody>
                  <a:tcPr>
                    <a:solidFill>
                      <a:srgbClr val="1E5680"/>
                    </a:solidFill>
                  </a:tcPr>
                </a:tc>
                <a:extLst>
                  <a:ext uri="{0D108BD9-81ED-4DB2-BD59-A6C34878D82A}">
                    <a16:rowId xmlns:a16="http://schemas.microsoft.com/office/drawing/2014/main" val="1648534738"/>
                  </a:ext>
                </a:extLst>
              </a:tr>
              <a:tr h="407390">
                <a:tc vMerge="1">
                  <a:txBody>
                    <a:bodyPr/>
                    <a:lstStyle/>
                    <a:p>
                      <a:pPr algn="l"/>
                      <a:endParaRPr lang="en-US" sz="1000" strike="sngStrike">
                        <a:solidFill>
                          <a:srgbClr val="FF0000"/>
                        </a:solidFill>
                        <a:latin typeface="Arial" panose="020B0604020202020204" pitchFamily="34" charset="0"/>
                        <a:cs typeface="Arial" panose="020B0604020202020204" pitchFamily="34" charset="0"/>
                      </a:endParaRPr>
                    </a:p>
                  </a:txBody>
                  <a:tcPr>
                    <a:solidFill>
                      <a:srgbClr val="1E5680"/>
                    </a:solidFill>
                  </a:tcPr>
                </a:tc>
                <a:tc>
                  <a:txBody>
                    <a:bodyPr/>
                    <a:lstStyle/>
                    <a:p>
                      <a:pPr algn="ctr"/>
                      <a:r>
                        <a:rPr lang="en-US" sz="1050" b="1" dirty="0">
                          <a:solidFill>
                            <a:schemeClr val="bg1"/>
                          </a:solidFill>
                          <a:latin typeface="Arial" panose="020B0604020202020204" pitchFamily="34" charset="0"/>
                          <a:cs typeface="Arial" panose="020B0604020202020204" pitchFamily="34" charset="0"/>
                        </a:rPr>
                        <a:t>All enrolled</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50" b="1" dirty="0">
                          <a:solidFill>
                            <a:schemeClr val="bg1"/>
                          </a:solidFill>
                          <a:latin typeface="Arial" panose="020B0604020202020204" pitchFamily="34" charset="0"/>
                          <a:cs typeface="Arial" panose="020B0604020202020204" pitchFamily="34" charset="0"/>
                        </a:rPr>
                        <a:t>(N</a:t>
                      </a:r>
                      <a:r>
                        <a:rPr lang="en-US" sz="1050" b="1" baseline="0" dirty="0">
                          <a:solidFill>
                            <a:schemeClr val="bg1"/>
                          </a:solidFill>
                          <a:latin typeface="Arial" panose="020B0604020202020204" pitchFamily="34" charset="0"/>
                          <a:cs typeface="Arial" panose="020B0604020202020204" pitchFamily="34" charset="0"/>
                        </a:rPr>
                        <a:t> = 11)</a:t>
                      </a:r>
                      <a:endParaRPr lang="en-US" sz="1050" b="1" dirty="0">
                        <a:solidFill>
                          <a:schemeClr val="bg1"/>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1E5680"/>
                    </a:solidFill>
                  </a:tcPr>
                </a:tc>
                <a:tc>
                  <a:txBody>
                    <a:bodyPr/>
                    <a:lstStyle/>
                    <a:p>
                      <a:pPr algn="ctr"/>
                      <a:r>
                        <a:rPr lang="en-US" sz="1050" b="1" dirty="0">
                          <a:solidFill>
                            <a:schemeClr val="bg1"/>
                          </a:solidFill>
                          <a:latin typeface="Arial" panose="020B0604020202020204" pitchFamily="34" charset="0"/>
                          <a:cs typeface="Arial" panose="020B0604020202020204" pitchFamily="34" charset="0"/>
                        </a:rPr>
                        <a:t>KRAS</a:t>
                      </a:r>
                      <a:r>
                        <a:rPr lang="en-US" sz="1050" b="1" strike="noStrike" baseline="30000" dirty="0">
                          <a:solidFill>
                            <a:schemeClr val="bg1"/>
                          </a:solidFill>
                          <a:latin typeface="Arial" panose="020B0604020202020204" pitchFamily="34" charset="0"/>
                          <a:cs typeface="Arial" panose="020B0604020202020204" pitchFamily="34" charset="0"/>
                        </a:rPr>
                        <a:t>G12C</a:t>
                      </a:r>
                      <a:r>
                        <a:rPr lang="en-US" sz="1050" b="1" dirty="0">
                          <a:solidFill>
                            <a:schemeClr val="bg1"/>
                          </a:solidFill>
                          <a:latin typeface="Arial" panose="020B0604020202020204" pitchFamily="34" charset="0"/>
                          <a:cs typeface="Arial" panose="020B0604020202020204" pitchFamily="34" charset="0"/>
                        </a:rPr>
                        <a:t> inhibitor-naïve</a:t>
                      </a:r>
                      <a:endParaRPr lang="en-US" sz="1050" b="1" strike="sngStrike" dirty="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50" b="1" dirty="0">
                          <a:solidFill>
                            <a:schemeClr val="bg1"/>
                          </a:solidFill>
                          <a:latin typeface="Arial" panose="020B0604020202020204" pitchFamily="34" charset="0"/>
                          <a:cs typeface="Arial" panose="020B0604020202020204" pitchFamily="34" charset="0"/>
                        </a:rPr>
                        <a:t>(N = 6)</a:t>
                      </a:r>
                    </a:p>
                  </a:txBody>
                  <a:tcP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1E5680"/>
                    </a:solidFill>
                  </a:tcPr>
                </a:tc>
                <a:extLst>
                  <a:ext uri="{0D108BD9-81ED-4DB2-BD59-A6C34878D82A}">
                    <a16:rowId xmlns:a16="http://schemas.microsoft.com/office/drawing/2014/main" val="2153958572"/>
                  </a:ext>
                </a:extLst>
              </a:tr>
              <a:tr h="247344">
                <a:tc>
                  <a:txBody>
                    <a:bodyPr/>
                    <a:lstStyle/>
                    <a:p>
                      <a:pPr marR="0" algn="l" rtl="0">
                        <a:lnSpc>
                          <a:spcPct val="100000"/>
                        </a:lnSpc>
                        <a:spcBef>
                          <a:spcPts val="0"/>
                        </a:spcBef>
                        <a:spcAft>
                          <a:spcPts val="0"/>
                        </a:spcAft>
                        <a:buClr>
                          <a:srgbClr val="000000"/>
                        </a:buClr>
                        <a:buFont typeface="Arial"/>
                      </a:pPr>
                      <a:r>
                        <a:rPr lang="en-US" sz="1050" b="1" i="0" u="none" strike="noStrike" cap="none" dirty="0">
                          <a:solidFill>
                            <a:srgbClr val="1E5680"/>
                          </a:solidFill>
                          <a:latin typeface="Arial" panose="020B0604020202020204" pitchFamily="34" charset="0"/>
                          <a:ea typeface="+mn-ea"/>
                          <a:cs typeface="Arial" panose="020B0604020202020204" pitchFamily="34" charset="0"/>
                          <a:sym typeface="Arial"/>
                        </a:rPr>
                        <a:t>ORR, % (95% CI)</a:t>
                      </a:r>
                    </a:p>
                  </a:txBody>
                  <a:tcP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C3E3DF"/>
                    </a:solidFill>
                  </a:tcPr>
                </a:tc>
                <a:tc>
                  <a:txBody>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1050" b="1" kern="1200" dirty="0">
                          <a:solidFill>
                            <a:srgbClr val="1E5680"/>
                          </a:solidFill>
                          <a:latin typeface="Arial"/>
                          <a:ea typeface="+mn-ea"/>
                          <a:cs typeface="Arial"/>
                        </a:rPr>
                        <a:t>27 (6, 61)</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C3E3DF"/>
                    </a:solidFill>
                  </a:tcPr>
                </a:tc>
                <a:tc>
                  <a:txBody>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1050" b="1" kern="1200" dirty="0">
                          <a:solidFill>
                            <a:srgbClr val="1E5680"/>
                          </a:solidFill>
                          <a:latin typeface="Arial"/>
                          <a:ea typeface="+mn-ea"/>
                          <a:cs typeface="Arial"/>
                        </a:rPr>
                        <a:t>50 (12, 88)</a:t>
                      </a:r>
                    </a:p>
                  </a:txBody>
                  <a:tcPr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C3E3DF"/>
                    </a:solidFill>
                  </a:tcPr>
                </a:tc>
                <a:extLst>
                  <a:ext uri="{0D108BD9-81ED-4DB2-BD59-A6C34878D82A}">
                    <a16:rowId xmlns:a16="http://schemas.microsoft.com/office/drawing/2014/main" val="243311748"/>
                  </a:ext>
                </a:extLst>
              </a:tr>
              <a:tr h="247344">
                <a:tc>
                  <a:txBody>
                    <a:bodyPr/>
                    <a:lstStyle/>
                    <a:p>
                      <a:pPr marR="0" algn="l" rtl="0">
                        <a:lnSpc>
                          <a:spcPct val="100000"/>
                        </a:lnSpc>
                        <a:spcBef>
                          <a:spcPts val="0"/>
                        </a:spcBef>
                        <a:spcAft>
                          <a:spcPts val="0"/>
                        </a:spcAft>
                        <a:buClr>
                          <a:srgbClr val="000000"/>
                        </a:buClr>
                        <a:buFont typeface="Arial"/>
                      </a:pPr>
                      <a:r>
                        <a:rPr lang="en-US" sz="1050" b="1" i="0" u="none" strike="noStrike" cap="none">
                          <a:solidFill>
                            <a:srgbClr val="1E5680"/>
                          </a:solidFill>
                          <a:latin typeface="Arial" panose="020B0604020202020204" pitchFamily="34" charset="0"/>
                          <a:ea typeface="+mn-ea"/>
                          <a:cs typeface="Arial" panose="020B0604020202020204" pitchFamily="34" charset="0"/>
                          <a:sym typeface="Arial"/>
                        </a:rPr>
                        <a:t>Best overall response, n (%)</a:t>
                      </a:r>
                    </a:p>
                  </a:txBody>
                  <a:tcPr>
                    <a:solidFill>
                      <a:srgbClr val="FFFFFF"/>
                    </a:solidFill>
                  </a:tcPr>
                </a:tc>
                <a:tc>
                  <a:txBody>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lang="en-US" sz="1050" b="1" kern="1200">
                        <a:solidFill>
                          <a:srgbClr val="1E5680"/>
                        </a:solidFill>
                        <a:latin typeface="Arial"/>
                        <a:ea typeface="+mn-ea"/>
                        <a:cs typeface="Arial"/>
                      </a:endParaRPr>
                    </a:p>
                  </a:txBody>
                  <a:tcPr anchor="ctr">
                    <a:solidFill>
                      <a:srgbClr val="FFFFFF"/>
                    </a:solidFill>
                  </a:tcPr>
                </a:tc>
                <a:tc>
                  <a:txBody>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lang="en-US" sz="1050" b="1" kern="1200">
                        <a:solidFill>
                          <a:srgbClr val="1E5680"/>
                        </a:solidFill>
                        <a:latin typeface="Arial"/>
                        <a:ea typeface="+mn-ea"/>
                        <a:cs typeface="Arial"/>
                      </a:endParaRPr>
                    </a:p>
                  </a:txBody>
                  <a:tcPr anchor="ctr">
                    <a:solidFill>
                      <a:srgbClr val="FFFFFF"/>
                    </a:solidFill>
                  </a:tcPr>
                </a:tc>
                <a:extLst>
                  <a:ext uri="{0D108BD9-81ED-4DB2-BD59-A6C34878D82A}">
                    <a16:rowId xmlns:a16="http://schemas.microsoft.com/office/drawing/2014/main" val="2672769544"/>
                  </a:ext>
                </a:extLst>
              </a:tr>
              <a:tr h="247344">
                <a:tc>
                  <a:txBody>
                    <a:bodyPr/>
                    <a:lstStyle/>
                    <a:p>
                      <a:pPr marL="118872" algn="l"/>
                      <a:r>
                        <a:rPr lang="en-US" sz="1050" b="0" i="0" u="none" strike="noStrike" cap="none" dirty="0">
                          <a:solidFill>
                            <a:srgbClr val="1E5680"/>
                          </a:solidFill>
                          <a:latin typeface="Arial" panose="020B0604020202020204" pitchFamily="34" charset="0"/>
                          <a:ea typeface="+mn-ea"/>
                          <a:cs typeface="Arial" panose="020B0604020202020204" pitchFamily="34" charset="0"/>
                          <a:sym typeface="Arial"/>
                        </a:rPr>
                        <a:t>Partial response</a:t>
                      </a:r>
                      <a:endParaRPr lang="en-US" sz="1050" b="0" i="0" u="none" strike="sngStrike" cap="none" dirty="0">
                        <a:solidFill>
                          <a:srgbClr val="FF0000"/>
                        </a:solidFill>
                        <a:latin typeface="Arial" panose="020B0604020202020204" pitchFamily="34" charset="0"/>
                        <a:ea typeface="+mn-ea"/>
                        <a:cs typeface="Arial" panose="020B0604020202020204" pitchFamily="34" charset="0"/>
                        <a:sym typeface="Arial"/>
                      </a:endParaRPr>
                    </a:p>
                  </a:txBody>
                  <a:tcPr>
                    <a:solidFill>
                      <a:srgbClr val="E1F1E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50" kern="1200">
                          <a:solidFill>
                            <a:srgbClr val="1E5680"/>
                          </a:solidFill>
                          <a:latin typeface="Arial" panose="020B0604020202020204" pitchFamily="34" charset="0"/>
                          <a:ea typeface="+mn-ea"/>
                          <a:cs typeface="Arial" panose="020B0604020202020204" pitchFamily="34" charset="0"/>
                        </a:rPr>
                        <a:t>3 (27)</a:t>
                      </a:r>
                    </a:p>
                  </a:txBody>
                  <a:tcPr anchor="ctr">
                    <a:solidFill>
                      <a:srgbClr val="E1F1E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50" kern="1200" dirty="0">
                          <a:solidFill>
                            <a:srgbClr val="1E5680"/>
                          </a:solidFill>
                          <a:latin typeface="Arial" panose="020B0604020202020204" pitchFamily="34" charset="0"/>
                          <a:ea typeface="+mn-ea"/>
                          <a:cs typeface="Arial" panose="020B0604020202020204" pitchFamily="34" charset="0"/>
                        </a:rPr>
                        <a:t>3 (50)</a:t>
                      </a:r>
                    </a:p>
                  </a:txBody>
                  <a:tcPr anchor="ctr">
                    <a:solidFill>
                      <a:srgbClr val="E1F1EF"/>
                    </a:solidFill>
                  </a:tcPr>
                </a:tc>
                <a:extLst>
                  <a:ext uri="{0D108BD9-81ED-4DB2-BD59-A6C34878D82A}">
                    <a16:rowId xmlns:a16="http://schemas.microsoft.com/office/drawing/2014/main" val="1081006295"/>
                  </a:ext>
                </a:extLst>
              </a:tr>
              <a:tr h="247344">
                <a:tc>
                  <a:txBody>
                    <a:bodyPr/>
                    <a:lstStyle/>
                    <a:p>
                      <a:pPr marR="0" algn="l" rtl="0">
                        <a:lnSpc>
                          <a:spcPct val="100000"/>
                        </a:lnSpc>
                        <a:spcBef>
                          <a:spcPts val="0"/>
                        </a:spcBef>
                        <a:spcAft>
                          <a:spcPts val="0"/>
                        </a:spcAft>
                        <a:buClr>
                          <a:srgbClr val="000000"/>
                        </a:buClr>
                        <a:buFont typeface="Arial"/>
                      </a:pPr>
                      <a:r>
                        <a:rPr lang="en-US" sz="1050" b="0" i="0" u="none" strike="noStrike" cap="none">
                          <a:solidFill>
                            <a:srgbClr val="1E5680"/>
                          </a:solidFill>
                          <a:latin typeface="Arial" panose="020B0604020202020204" pitchFamily="34" charset="0"/>
                          <a:ea typeface="+mn-ea"/>
                          <a:cs typeface="Arial" panose="020B0604020202020204" pitchFamily="34" charset="0"/>
                          <a:sym typeface="Arial"/>
                        </a:rPr>
                        <a:t>   Stable disease</a:t>
                      </a:r>
                    </a:p>
                  </a:txBody>
                  <a:tcPr>
                    <a:solidFill>
                      <a:srgbClr val="FFFFFF"/>
                    </a:solidFill>
                  </a:tcPr>
                </a:tc>
                <a:tc>
                  <a:txBody>
                    <a:bodyPr/>
                    <a:lstStyle/>
                    <a:p>
                      <a:pPr marL="0" marR="0" algn="ctr" defTabSz="457200" rtl="0" eaLnBrk="1" latinLnBrk="0" hangingPunct="1">
                        <a:lnSpc>
                          <a:spcPct val="107000"/>
                        </a:lnSpc>
                        <a:spcBef>
                          <a:spcPts val="100"/>
                        </a:spcBef>
                        <a:spcAft>
                          <a:spcPts val="100"/>
                        </a:spcAft>
                      </a:pPr>
                      <a:r>
                        <a:rPr lang="en-US" sz="1050" kern="1200">
                          <a:solidFill>
                            <a:srgbClr val="1E5680"/>
                          </a:solidFill>
                          <a:latin typeface="Arial" panose="020B0604020202020204" pitchFamily="34" charset="0"/>
                          <a:ea typeface="+mn-ea"/>
                          <a:cs typeface="Arial" panose="020B0604020202020204" pitchFamily="34" charset="0"/>
                        </a:rPr>
                        <a:t>4 (36)</a:t>
                      </a:r>
                    </a:p>
                  </a:txBody>
                  <a:tcPr marL="12700" marR="12700" marT="0" marB="0" anchor="ctr">
                    <a:solidFill>
                      <a:srgbClr val="FFFFFF"/>
                    </a:solidFill>
                  </a:tcPr>
                </a:tc>
                <a:tc>
                  <a:txBody>
                    <a:bodyPr/>
                    <a:lstStyle/>
                    <a:p>
                      <a:pPr marL="0" marR="0" algn="ctr" defTabSz="457200" rtl="0" eaLnBrk="1" latinLnBrk="0" hangingPunct="1">
                        <a:lnSpc>
                          <a:spcPct val="107000"/>
                        </a:lnSpc>
                        <a:spcBef>
                          <a:spcPts val="100"/>
                        </a:spcBef>
                        <a:spcAft>
                          <a:spcPts val="100"/>
                        </a:spcAft>
                      </a:pPr>
                      <a:r>
                        <a:rPr lang="en-US" sz="1050" kern="1200">
                          <a:solidFill>
                            <a:srgbClr val="1E5680"/>
                          </a:solidFill>
                          <a:latin typeface="Arial" panose="020B0604020202020204" pitchFamily="34" charset="0"/>
                          <a:ea typeface="+mn-ea"/>
                          <a:cs typeface="Arial" panose="020B0604020202020204" pitchFamily="34" charset="0"/>
                        </a:rPr>
                        <a:t>3 (50)</a:t>
                      </a:r>
                    </a:p>
                  </a:txBody>
                  <a:tcPr marL="12700" marR="12700" marT="0" marB="0" anchor="ctr">
                    <a:solidFill>
                      <a:srgbClr val="FFFFFF"/>
                    </a:solidFill>
                  </a:tcPr>
                </a:tc>
                <a:extLst>
                  <a:ext uri="{0D108BD9-81ED-4DB2-BD59-A6C34878D82A}">
                    <a16:rowId xmlns:a16="http://schemas.microsoft.com/office/drawing/2014/main" val="3398768234"/>
                  </a:ext>
                </a:extLst>
              </a:tr>
              <a:tr h="247344">
                <a:tc>
                  <a:txBody>
                    <a:bodyPr/>
                    <a:lstStyle/>
                    <a:p>
                      <a:pPr marR="0" algn="l" rtl="0">
                        <a:lnSpc>
                          <a:spcPct val="100000"/>
                        </a:lnSpc>
                        <a:spcBef>
                          <a:spcPts val="0"/>
                        </a:spcBef>
                        <a:spcAft>
                          <a:spcPts val="0"/>
                        </a:spcAft>
                        <a:buClr>
                          <a:srgbClr val="000000"/>
                        </a:buClr>
                        <a:buFont typeface="Arial"/>
                      </a:pPr>
                      <a:r>
                        <a:rPr lang="en-US" sz="1050" b="0" i="0" u="none" strike="noStrike" cap="none" dirty="0">
                          <a:solidFill>
                            <a:srgbClr val="1E5680"/>
                          </a:solidFill>
                          <a:latin typeface="Arial" panose="020B0604020202020204" pitchFamily="34" charset="0"/>
                          <a:ea typeface="+mn-ea"/>
                          <a:cs typeface="Arial" panose="020B0604020202020204" pitchFamily="34" charset="0"/>
                          <a:sym typeface="Arial"/>
                        </a:rPr>
                        <a:t>   Progressive disease</a:t>
                      </a:r>
                    </a:p>
                  </a:txBody>
                  <a:tcPr>
                    <a:solidFill>
                      <a:srgbClr val="E1F1EF"/>
                    </a:solidFill>
                  </a:tcPr>
                </a:tc>
                <a:tc>
                  <a:txBody>
                    <a:bodyPr/>
                    <a:lstStyle/>
                    <a:p>
                      <a:pPr marL="0" marR="0" algn="ctr" defTabSz="457200" rtl="0" eaLnBrk="1" latinLnBrk="0" hangingPunct="1">
                        <a:lnSpc>
                          <a:spcPct val="107000"/>
                        </a:lnSpc>
                        <a:spcBef>
                          <a:spcPts val="100"/>
                        </a:spcBef>
                        <a:spcAft>
                          <a:spcPts val="100"/>
                        </a:spcAft>
                      </a:pPr>
                      <a:r>
                        <a:rPr lang="en-US" sz="1050" kern="1200">
                          <a:solidFill>
                            <a:srgbClr val="1E5680"/>
                          </a:solidFill>
                          <a:latin typeface="Arial" panose="020B0604020202020204" pitchFamily="34" charset="0"/>
                          <a:ea typeface="+mn-ea"/>
                          <a:cs typeface="Arial" panose="020B0604020202020204" pitchFamily="34" charset="0"/>
                        </a:rPr>
                        <a:t>4 (36)</a:t>
                      </a:r>
                    </a:p>
                  </a:txBody>
                  <a:tcPr marL="12700" marR="12700" marT="0" marB="0" anchor="ctr">
                    <a:solidFill>
                      <a:srgbClr val="E1F1EF"/>
                    </a:solidFill>
                  </a:tcPr>
                </a:tc>
                <a:tc>
                  <a:txBody>
                    <a:bodyPr/>
                    <a:lstStyle/>
                    <a:p>
                      <a:pPr marL="0" marR="0" algn="ctr" defTabSz="457200" rtl="0" eaLnBrk="1" latinLnBrk="0" hangingPunct="1">
                        <a:lnSpc>
                          <a:spcPct val="107000"/>
                        </a:lnSpc>
                        <a:spcBef>
                          <a:spcPts val="100"/>
                        </a:spcBef>
                        <a:spcAft>
                          <a:spcPts val="100"/>
                        </a:spcAft>
                      </a:pPr>
                      <a:r>
                        <a:rPr lang="en-US" sz="1050" kern="1200">
                          <a:solidFill>
                            <a:srgbClr val="1E5680"/>
                          </a:solidFill>
                          <a:latin typeface="Arial" panose="020B0604020202020204" pitchFamily="34" charset="0"/>
                          <a:ea typeface="+mn-ea"/>
                          <a:cs typeface="Arial" panose="020B0604020202020204" pitchFamily="34" charset="0"/>
                        </a:rPr>
                        <a:t>0</a:t>
                      </a:r>
                    </a:p>
                  </a:txBody>
                  <a:tcPr marL="12700" marR="12700" marT="0" marB="0" anchor="ctr">
                    <a:solidFill>
                      <a:srgbClr val="E1F1EF"/>
                    </a:solidFill>
                  </a:tcPr>
                </a:tc>
                <a:extLst>
                  <a:ext uri="{0D108BD9-81ED-4DB2-BD59-A6C34878D82A}">
                    <a16:rowId xmlns:a16="http://schemas.microsoft.com/office/drawing/2014/main" val="2453623071"/>
                  </a:ext>
                </a:extLst>
              </a:tr>
              <a:tr h="247344">
                <a:tc>
                  <a:txBody>
                    <a:bodyPr/>
                    <a:lstStyle/>
                    <a:p>
                      <a:pPr marR="0" algn="l" rtl="0">
                        <a:lnSpc>
                          <a:spcPct val="100000"/>
                        </a:lnSpc>
                        <a:spcBef>
                          <a:spcPts val="0"/>
                        </a:spcBef>
                        <a:spcAft>
                          <a:spcPts val="0"/>
                        </a:spcAft>
                        <a:buClr>
                          <a:srgbClr val="000000"/>
                        </a:buClr>
                        <a:buFont typeface="Arial"/>
                      </a:pPr>
                      <a:r>
                        <a:rPr lang="en-US" sz="1050" b="1" i="0" u="none" strike="noStrike" cap="none" dirty="0">
                          <a:solidFill>
                            <a:srgbClr val="1E5680"/>
                          </a:solidFill>
                          <a:latin typeface="Arial" panose="020B0604020202020204" pitchFamily="34" charset="0"/>
                          <a:ea typeface="+mn-ea"/>
                          <a:cs typeface="Arial" panose="020B0604020202020204" pitchFamily="34" charset="0"/>
                          <a:sym typeface="Arial"/>
                        </a:rPr>
                        <a:t>Disease control rate, n (%)</a:t>
                      </a:r>
                    </a:p>
                  </a:txBody>
                  <a:tcPr>
                    <a:solidFill>
                      <a:srgbClr val="C3E3DF"/>
                    </a:solidFill>
                  </a:tcPr>
                </a:tc>
                <a:tc>
                  <a:txBody>
                    <a:bodyPr/>
                    <a:lstStyle/>
                    <a:p>
                      <a:pPr marL="0" algn="ctr" defTabSz="457200" rtl="0" eaLnBrk="1" latinLnBrk="0" hangingPunct="1"/>
                      <a:r>
                        <a:rPr lang="en-US" sz="1050" b="1" kern="1200">
                          <a:solidFill>
                            <a:srgbClr val="1E5680"/>
                          </a:solidFill>
                          <a:latin typeface="Arial" panose="020B0604020202020204" pitchFamily="34" charset="0"/>
                          <a:ea typeface="+mn-ea"/>
                          <a:cs typeface="Arial" panose="020B0604020202020204" pitchFamily="34" charset="0"/>
                        </a:rPr>
                        <a:t>7 (64)</a:t>
                      </a:r>
                    </a:p>
                  </a:txBody>
                  <a:tcPr anchor="ctr">
                    <a:solidFill>
                      <a:srgbClr val="C3E3DF"/>
                    </a:solidFill>
                  </a:tcPr>
                </a:tc>
                <a:tc>
                  <a:txBody>
                    <a:bodyPr/>
                    <a:lstStyle/>
                    <a:p>
                      <a:pPr marL="0" algn="ctr" defTabSz="457200" rtl="0" eaLnBrk="1" latinLnBrk="0" hangingPunct="1"/>
                      <a:r>
                        <a:rPr lang="en-US" sz="1050" b="1" kern="1200" dirty="0">
                          <a:solidFill>
                            <a:srgbClr val="1E5680"/>
                          </a:solidFill>
                          <a:latin typeface="Arial" panose="020B0604020202020204" pitchFamily="34" charset="0"/>
                          <a:ea typeface="+mn-ea"/>
                          <a:cs typeface="Arial" panose="020B0604020202020204" pitchFamily="34" charset="0"/>
                        </a:rPr>
                        <a:t>6 (100)</a:t>
                      </a:r>
                    </a:p>
                  </a:txBody>
                  <a:tcPr anchor="ctr">
                    <a:solidFill>
                      <a:srgbClr val="C3E3DF"/>
                    </a:solidFill>
                  </a:tcPr>
                </a:tc>
                <a:extLst>
                  <a:ext uri="{0D108BD9-81ED-4DB2-BD59-A6C34878D82A}">
                    <a16:rowId xmlns:a16="http://schemas.microsoft.com/office/drawing/2014/main" val="2735591905"/>
                  </a:ext>
                </a:extLst>
              </a:tr>
            </a:tbl>
          </a:graphicData>
        </a:graphic>
      </p:graphicFrame>
      <p:sp>
        <p:nvSpPr>
          <p:cNvPr id="10" name="Rectangle 9"/>
          <p:cNvSpPr/>
          <p:nvPr/>
        </p:nvSpPr>
        <p:spPr>
          <a:xfrm>
            <a:off x="183898" y="4201193"/>
            <a:ext cx="8718943" cy="584775"/>
          </a:xfrm>
          <a:prstGeom prst="rect">
            <a:avLst/>
          </a:prstGeom>
          <a:noFill/>
        </p:spPr>
        <p:txBody>
          <a:bodyPr wrap="square">
            <a:spAutoFit/>
          </a:bodyPr>
          <a:lstStyle/>
          <a:p>
            <a:pPr hangingPunct="1"/>
            <a:r>
              <a:rPr lang="en-US" sz="800" kern="1200" dirty="0">
                <a:solidFill>
                  <a:schemeClr val="tx1"/>
                </a:solidFill>
                <a:latin typeface="Arial" panose="020B0604020202020204"/>
              </a:rPr>
              <a:t>*Efficacy is summarized only for evaluable patients who were treated and had the opportunity for at least 1 post-baseline scan.</a:t>
            </a:r>
          </a:p>
          <a:p>
            <a:pPr hangingPunct="1"/>
            <a:endParaRPr lang="en-US" sz="800" kern="1200" dirty="0">
              <a:solidFill>
                <a:schemeClr val="tx1"/>
              </a:solidFill>
              <a:latin typeface="Arial" panose="020B0604020202020204"/>
            </a:endParaRPr>
          </a:p>
          <a:p>
            <a:pPr hangingPunct="1"/>
            <a:r>
              <a:rPr lang="en-US" sz="800" kern="1200" dirty="0">
                <a:solidFill>
                  <a:schemeClr val="tx1"/>
                </a:solidFill>
                <a:latin typeface="Arial" panose="020B0604020202020204"/>
              </a:rPr>
              <a:t>CRC, colorectal cancer; i, inhibitor; KRAS, Kirsten rat sarcoma viral oncogene homolog; NE, non-evaluable; NSCLC, non-small cell lung cancer; ORR, objective response rate; PD, progressive disease; PR, partial response; SD, stable disease.</a:t>
            </a:r>
          </a:p>
        </p:txBody>
      </p:sp>
      <p:sp>
        <p:nvSpPr>
          <p:cNvPr id="11" name="TextBox 10">
            <a:extLst>
              <a:ext uri="{FF2B5EF4-FFF2-40B4-BE49-F238E27FC236}">
                <a16:creationId xmlns:a16="http://schemas.microsoft.com/office/drawing/2014/main" id="{BB5AC94C-71A8-4195-A30C-26FCA3E3D927}"/>
              </a:ext>
            </a:extLst>
          </p:cNvPr>
          <p:cNvSpPr txBox="1"/>
          <p:nvPr/>
        </p:nvSpPr>
        <p:spPr>
          <a:xfrm>
            <a:off x="234869" y="4868238"/>
            <a:ext cx="6288529" cy="421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914400" rtl="0" eaLnBrk="1" fontAlgn="auto" latinLnBrk="0" hangingPunct="1">
              <a:lnSpc>
                <a:spcPct val="90000"/>
              </a:lnSpc>
              <a:spcBef>
                <a:spcPts val="0"/>
              </a:spcBef>
              <a:spcAft>
                <a:spcPts val="300"/>
              </a:spcAft>
              <a:buClrTx/>
              <a:buSzTx/>
              <a:buFontTx/>
              <a:buNone/>
              <a:tabLst/>
              <a:defRPr/>
            </a:pPr>
            <a:r>
              <a:rPr lang="en-US" sz="800" dirty="0" err="1">
                <a:latin typeface="Arial" panose="020B0604020202020204" pitchFamily="34" charset="0"/>
                <a:cs typeface="Arial" panose="020B0604020202020204" pitchFamily="34" charset="0"/>
              </a:rPr>
              <a:t>Falchook</a:t>
            </a:r>
            <a: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 GS</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a:rPr>
              <a:t>, et al. Presented at</a:t>
            </a:r>
            <a: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 World Conference on Lung Cancer (WCLC) 2022 Annual Meeting, August 6-9, 2022; Vienna, Austria. </a:t>
            </a:r>
          </a:p>
          <a:p>
            <a:pPr marL="0" marR="0" lvl="0" indent="0" algn="l" defTabSz="914400" rtl="0" eaLnBrk="1" fontAlgn="auto" latinLnBrk="0" hangingPunct="1">
              <a:lnSpc>
                <a:spcPct val="90000"/>
              </a:lnSpc>
              <a:spcBef>
                <a:spcPts val="0"/>
              </a:spcBef>
              <a:spcAft>
                <a:spcPts val="30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a:endParaRPr>
          </a:p>
        </p:txBody>
      </p:sp>
      <p:pic>
        <p:nvPicPr>
          <p:cNvPr id="12" name="Picture 11">
            <a:extLst>
              <a:ext uri="{FF2B5EF4-FFF2-40B4-BE49-F238E27FC236}">
                <a16:creationId xmlns:a16="http://schemas.microsoft.com/office/drawing/2014/main" id="{DEAAC6CD-040C-4C8A-A5FB-B0E6AEBDF9D4}"/>
              </a:ext>
            </a:extLst>
          </p:cNvPr>
          <p:cNvPicPr>
            <a:picLocks noChangeAspect="1"/>
          </p:cNvPicPr>
          <p:nvPr/>
        </p:nvPicPr>
        <p:blipFill>
          <a:blip r:embed="rId3"/>
          <a:stretch>
            <a:fillRect/>
          </a:stretch>
        </p:blipFill>
        <p:spPr>
          <a:xfrm>
            <a:off x="8158528" y="251145"/>
            <a:ext cx="985472" cy="554382"/>
          </a:xfrm>
          <a:prstGeom prst="rect">
            <a:avLst/>
          </a:prstGeom>
        </p:spPr>
      </p:pic>
    </p:spTree>
    <p:extLst>
      <p:ext uri="{BB962C8B-B14F-4D97-AF65-F5344CB8AC3E}">
        <p14:creationId xmlns:p14="http://schemas.microsoft.com/office/powerpoint/2010/main" val="720829168"/>
      </p:ext>
    </p:extLst>
  </p:cSld>
  <p:clrMapOvr>
    <a:masterClrMapping/>
  </p:clrMapOvr>
  <p:transition spd="med"/>
</p:sld>
</file>

<file path=ppt/theme/theme1.xml><?xml version="1.0" encoding="utf-8"?>
<a:theme xmlns:a="http://schemas.openxmlformats.org/drawingml/2006/main" name="2016 Amgen Oncology">
  <a:themeElements>
    <a:clrScheme name="Custom 360">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000000"/>
      </a:hlink>
      <a:folHlink>
        <a:srgbClr val="000000"/>
      </a:folHlink>
    </a:clrScheme>
    <a:fontScheme name="Amgen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2400" b="1"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bg2"/>
          </a:solidFill>
          <a:prstDash val="solid"/>
          <a:round/>
          <a:headEnd type="none" w="med" len="med"/>
          <a:tailEnd type="none" w="med" len="med"/>
        </a:ln>
        <a:effectLst/>
      </a:spPr>
      <a:bodyPr/>
      <a:lstStyle/>
    </a:lnDef>
    <a:txDef>
      <a:spPr>
        <a:noFill/>
      </a:spPr>
      <a:bodyPr wrap="none" rtlCol="0">
        <a:spAutoFit/>
      </a:bodyPr>
      <a:lstStyle>
        <a:defPPr algn="l">
          <a:defRPr sz="1400" dirty="0" smtClean="0">
            <a:latin typeface="Calibri" panose="020F0502020204030204" pitchFamily="34" charset="0"/>
            <a:cs typeface="Calibri" panose="020F0502020204030204" pitchFamily="34" charset="0"/>
          </a:defRPr>
        </a:defPPr>
      </a:lstStyle>
    </a:txDef>
  </a:objectDefaults>
  <a:extraClrSchemeLst>
    <a:extraClrScheme>
      <a:clrScheme name="Amgen Powerpoint Template 1">
        <a:dk1>
          <a:srgbClr val="000000"/>
        </a:dk1>
        <a:lt1>
          <a:srgbClr val="FFFFFF"/>
        </a:lt1>
        <a:dk2>
          <a:srgbClr val="000000"/>
        </a:dk2>
        <a:lt2>
          <a:srgbClr val="777777"/>
        </a:lt2>
        <a:accent1>
          <a:srgbClr val="0063C3"/>
        </a:accent1>
        <a:accent2>
          <a:srgbClr val="FCC30C"/>
        </a:accent2>
        <a:accent3>
          <a:srgbClr val="FFFFFF"/>
        </a:accent3>
        <a:accent4>
          <a:srgbClr val="000000"/>
        </a:accent4>
        <a:accent5>
          <a:srgbClr val="AAB7DE"/>
        </a:accent5>
        <a:accent6>
          <a:srgbClr val="E4B00A"/>
        </a:accent6>
        <a:hlink>
          <a:srgbClr val="42865C"/>
        </a:hlink>
        <a:folHlink>
          <a:srgbClr val="C0362C"/>
        </a:folHlink>
      </a:clrScheme>
      <a:clrMap bg1="lt1" tx1="dk1" bg2="lt2" tx2="dk2" accent1="accent1" accent2="accent2" accent3="accent3" accent4="accent4" accent5="accent5" accent6="accent6" hlink="hlink" folHlink="folHlink"/>
    </a:extraClrScheme>
    <a:extraClrScheme>
      <a:clrScheme name="Amgen Powerpoint Template 2">
        <a:dk1>
          <a:srgbClr val="000000"/>
        </a:dk1>
        <a:lt1>
          <a:srgbClr val="FFFFFF"/>
        </a:lt1>
        <a:dk2>
          <a:srgbClr val="000000"/>
        </a:dk2>
        <a:lt2>
          <a:srgbClr val="777777"/>
        </a:lt2>
        <a:accent1>
          <a:srgbClr val="007CC2"/>
        </a:accent1>
        <a:accent2>
          <a:srgbClr val="FCC30C"/>
        </a:accent2>
        <a:accent3>
          <a:srgbClr val="FFFFFF"/>
        </a:accent3>
        <a:accent4>
          <a:srgbClr val="000000"/>
        </a:accent4>
        <a:accent5>
          <a:srgbClr val="AABFDD"/>
        </a:accent5>
        <a:accent6>
          <a:srgbClr val="E4B00A"/>
        </a:accent6>
        <a:hlink>
          <a:srgbClr val="42865C"/>
        </a:hlink>
        <a:folHlink>
          <a:srgbClr val="C0362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Title Slide">
  <a:themeElements>
    <a:clrScheme name="Default - Title Slide">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 Title Slide">
      <a:majorFont>
        <a:latin typeface="Helvetica"/>
        <a:ea typeface="Helvetica"/>
        <a:cs typeface="Helvetica"/>
      </a:majorFont>
      <a:minorFont>
        <a:latin typeface="Helvetica Neue"/>
        <a:ea typeface="Helvetica Neue"/>
        <a:cs typeface="Helvetica Neue"/>
      </a:minorFont>
    </a:fontScheme>
    <a:fmtScheme name="Default - Title Sli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XMLData TextToDisplay="RightsWATCHMark">4|ICN-ICN-INTERNAL|{00000000-0000-0000-0000-000000000000}</XMLData>
</file>

<file path=customXml/item2.xml><?xml version="1.0" encoding="utf-8"?>
<XMLData TextToDisplay="%CLASSIFICATIONDATETIME%">05:26 01/07/2022</XMLData>
</file>

<file path=customXml/item3.xml><?xml version="1.0" encoding="utf-8"?>
<XMLData TextToDisplay="%EMAILADDRESS%">Lee.Hohaia@iconplc.com</XMLData>
</file>

<file path=customXml/item4.xml><?xml version="1.0" encoding="utf-8"?>
<XMLData TextToDisplay="%DOCUMENTGUID%">{00000000-0000-0000-0000-000000000000}</XMLData>
</file>

<file path=customXml/item5.xml><?xml version="1.0" encoding="utf-8"?>
<XMLData TextToDisplay="%USERNAME%">HohaiaL</XMLData>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p:properties xmlns:p="http://schemas.microsoft.com/office/2006/metadata/properties" xmlns:xsi="http://www.w3.org/2001/XMLSchema-instance" xmlns:pc="http://schemas.microsoft.com/office/infopath/2007/PartnerControls">
  <documentManagement>
    <lcf76f155ced4ddcb4097134ff3c332f xmlns="f71949ac-139d-4ba9-b71b-10956bd5632c">
      <Terms xmlns="http://schemas.microsoft.com/office/infopath/2007/PartnerControls"/>
    </lcf76f155ced4ddcb4097134ff3c332f>
    <TaxCatchAll xmlns="dc2db4f8-0dc0-4834-9a51-1c3a49a46568" xsi:nil="true"/>
  </documentManagement>
</p:properties>
</file>

<file path=customXml/item8.xml><?xml version="1.0" encoding="utf-8"?>
<XMLData TextToDisplay="%HOSTNAME%">Auck-FNWZHR2.iconcr.com</XMLData>
</file>

<file path=customXml/item9.xml><?xml version="1.0" encoding="utf-8"?>
<ct:contentTypeSchema xmlns:ct="http://schemas.microsoft.com/office/2006/metadata/contentType" xmlns:ma="http://schemas.microsoft.com/office/2006/metadata/properties/metaAttributes" ct:_="" ma:_="" ma:contentTypeName="Document" ma:contentTypeID="0x01010044051C8ED0B0934CBB70AA06BF789C51" ma:contentTypeVersion="16" ma:contentTypeDescription="Create a new document." ma:contentTypeScope="" ma:versionID="595763d2be7d71f5367ec62d8ec3c1a2">
  <xsd:schema xmlns:xsd="http://www.w3.org/2001/XMLSchema" xmlns:xs="http://www.w3.org/2001/XMLSchema" xmlns:p="http://schemas.microsoft.com/office/2006/metadata/properties" xmlns:ns2="f71949ac-139d-4ba9-b71b-10956bd5632c" xmlns:ns3="a76fffe7-cd2d-4632-848f-f4fab42e453c" xmlns:ns4="dc2db4f8-0dc0-4834-9a51-1c3a49a46568" targetNamespace="http://schemas.microsoft.com/office/2006/metadata/properties" ma:root="true" ma:fieldsID="decc4c7f311a532feeaa54ed37a26e39" ns2:_="" ns3:_="" ns4:_="">
    <xsd:import namespace="f71949ac-139d-4ba9-b71b-10956bd5632c"/>
    <xsd:import namespace="a76fffe7-cd2d-4632-848f-f4fab42e453c"/>
    <xsd:import namespace="dc2db4f8-0dc0-4834-9a51-1c3a49a4656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1949ac-139d-4ba9-b71b-10956bd563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dd9da6-50f7-440a-9788-2f68cc8af53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6fffe7-cd2d-4632-848f-f4fab42e453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2db4f8-0dc0-4834-9a51-1c3a49a4656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ec229f0-7080-4adc-9a12-c317d1c33825}" ma:internalName="TaxCatchAll" ma:showField="CatchAllData" ma:web="fa15be3e-fb01-4526-974f-3b160512d6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8398E7-9DC8-4E1A-A7A4-3604C2204E67}">
  <ds:schemaRefs/>
</ds:datastoreItem>
</file>

<file path=customXml/itemProps2.xml><?xml version="1.0" encoding="utf-8"?>
<ds:datastoreItem xmlns:ds="http://schemas.openxmlformats.org/officeDocument/2006/customXml" ds:itemID="{6DD1C4D4-8959-474D-9719-3191CB9A7790}">
  <ds:schemaRefs/>
</ds:datastoreItem>
</file>

<file path=customXml/itemProps3.xml><?xml version="1.0" encoding="utf-8"?>
<ds:datastoreItem xmlns:ds="http://schemas.openxmlformats.org/officeDocument/2006/customXml" ds:itemID="{E26D4CCF-195C-44B3-98DE-022E68AFBF60}">
  <ds:schemaRefs/>
</ds:datastoreItem>
</file>

<file path=customXml/itemProps4.xml><?xml version="1.0" encoding="utf-8"?>
<ds:datastoreItem xmlns:ds="http://schemas.openxmlformats.org/officeDocument/2006/customXml" ds:itemID="{68024565-CB7D-4F7E-9197-A6DF12228E80}">
  <ds:schemaRefs/>
</ds:datastoreItem>
</file>

<file path=customXml/itemProps5.xml><?xml version="1.0" encoding="utf-8"?>
<ds:datastoreItem xmlns:ds="http://schemas.openxmlformats.org/officeDocument/2006/customXml" ds:itemID="{A269B601-A731-4799-B44C-3F18FDC1A228}">
  <ds:schemaRefs/>
</ds:datastoreItem>
</file>

<file path=customXml/itemProps6.xml><?xml version="1.0" encoding="utf-8"?>
<ds:datastoreItem xmlns:ds="http://schemas.openxmlformats.org/officeDocument/2006/customXml" ds:itemID="{6DC4CF4B-818E-415C-B7B2-FA6806E7D319}">
  <ds:schemaRefs>
    <ds:schemaRef ds:uri="http://schemas.microsoft.com/sharepoint/v3/contenttype/forms"/>
  </ds:schemaRefs>
</ds:datastoreItem>
</file>

<file path=customXml/itemProps7.xml><?xml version="1.0" encoding="utf-8"?>
<ds:datastoreItem xmlns:ds="http://schemas.openxmlformats.org/officeDocument/2006/customXml" ds:itemID="{FE9C93A4-C77A-413D-92B9-2390BA03CB2F}">
  <ds:schemaRef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purl.org/dc/dcmitype/"/>
    <ds:schemaRef ds:uri="http://schemas.microsoft.com/office/infopath/2007/PartnerControls"/>
    <ds:schemaRef ds:uri="http://purl.org/dc/terms/"/>
    <ds:schemaRef ds:uri="f71949ac-139d-4ba9-b71b-10956bd5632c"/>
    <ds:schemaRef ds:uri="dc2db4f8-0dc0-4834-9a51-1c3a49a46568"/>
  </ds:schemaRefs>
</ds:datastoreItem>
</file>

<file path=customXml/itemProps8.xml><?xml version="1.0" encoding="utf-8"?>
<ds:datastoreItem xmlns:ds="http://schemas.openxmlformats.org/officeDocument/2006/customXml" ds:itemID="{B801364E-E5B1-460B-8489-299C08E7B799}">
  <ds:schemaRefs/>
</ds:datastoreItem>
</file>

<file path=customXml/itemProps9.xml><?xml version="1.0" encoding="utf-8"?>
<ds:datastoreItem xmlns:ds="http://schemas.openxmlformats.org/officeDocument/2006/customXml" ds:itemID="{CCDA518F-B63F-40E6-9BDC-2252A55C9C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1949ac-139d-4ba9-b71b-10956bd5632c"/>
    <ds:schemaRef ds:uri="a76fffe7-cd2d-4632-848f-f4fab42e453c"/>
    <ds:schemaRef ds:uri="dc2db4f8-0dc0-4834-9a51-1c3a49a465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19352</TotalTime>
  <Words>2863</Words>
  <Application>Microsoft Office PowerPoint</Application>
  <PresentationFormat>On-screen Show (16:9)</PresentationFormat>
  <Paragraphs>311</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 Narrow</vt:lpstr>
      <vt:lpstr>Calibri</vt:lpstr>
      <vt:lpstr>Calibri Light</vt:lpstr>
      <vt:lpstr>Courier New</vt:lpstr>
      <vt:lpstr>Helvetica</vt:lpstr>
      <vt:lpstr>Helvetica Neue</vt:lpstr>
      <vt:lpstr>Wingdings</vt:lpstr>
      <vt:lpstr>2016 Amgen Oncology</vt:lpstr>
      <vt:lpstr>Sotorasib in Combination with RMC-4630, a SHP2 Inhibitor, in KRAS p.G12C-Mutated NSCLC and Other Solid Tumors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Grit Schoenherr</dc:creator>
  <cp:lastModifiedBy>Foessl, Ines</cp:lastModifiedBy>
  <cp:revision>1108</cp:revision>
  <dcterms:modified xsi:type="dcterms:W3CDTF">2022-08-10T13:55:55Z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0x01010044051C8ED0B0934CBB70AA06BF789C51</vt:lpwstr>
  </property>
  <property fmtid="{D5CDD505-2E9C-101B-9397-08002B2CF9AE}" pid="3" name="RightsWATCHMark">
    <vt:lpwstr>4|ICN-ICN-INTERNAL|{00000000-0000-0000-0000-000000000000}</vt:lpwstr>
  </property>
  <property fmtid="{D5CDD505-2E9C-101B-9397-08002B2CF9AE}" pid="4" name="MSIP_Label_f31142f3-8099-46d1-8755-df3fda1ce27f_Enabled">
    <vt:lpwstr>true</vt:lpwstr>
  </property>
  <property fmtid="{D5CDD505-2E9C-101B-9397-08002B2CF9AE}" pid="5" name="MSIP_Label_f31142f3-8099-46d1-8755-df3fda1ce27f_SetDate">
    <vt:lpwstr>2022-08-03T21:22:37Z</vt:lpwstr>
  </property>
  <property fmtid="{D5CDD505-2E9C-101B-9397-08002B2CF9AE}" pid="6" name="MSIP_Label_f31142f3-8099-46d1-8755-df3fda1ce27f_Method">
    <vt:lpwstr>Privileged</vt:lpwstr>
  </property>
  <property fmtid="{D5CDD505-2E9C-101B-9397-08002B2CF9AE}" pid="7" name="MSIP_Label_f31142f3-8099-46d1-8755-df3fda1ce27f_Name">
    <vt:lpwstr>Public_</vt:lpwstr>
  </property>
  <property fmtid="{D5CDD505-2E9C-101B-9397-08002B2CF9AE}" pid="8" name="MSIP_Label_f31142f3-8099-46d1-8755-df3fda1ce27f_SiteId">
    <vt:lpwstr>4b4266a6-1368-41af-ad5a-59eb634f7ad8</vt:lpwstr>
  </property>
  <property fmtid="{D5CDD505-2E9C-101B-9397-08002B2CF9AE}" pid="9" name="MSIP_Label_f31142f3-8099-46d1-8755-df3fda1ce27f_ActionId">
    <vt:lpwstr>d47a38df-bdb0-449e-a7f9-853f20a97360</vt:lpwstr>
  </property>
  <property fmtid="{D5CDD505-2E9C-101B-9397-08002B2CF9AE}" pid="10" name="MSIP_Label_f31142f3-8099-46d1-8755-df3fda1ce27f_ContentBits">
    <vt:lpwstr>0</vt:lpwstr>
  </property>
</Properties>
</file>